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Asar" panose="020B0604020202020204" charset="0"/>
      <p:regular r:id="rId14"/>
    </p:embeddedFont>
    <p:embeddedFont>
      <p:font typeface="Cooper Black" panose="0208090404030B020404" pitchFamily="18"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7" d="100"/>
          <a:sy n="57" d="100"/>
        </p:scale>
        <p:origin x="804" y="-282"/>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944004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3250">
        <p:blinds dir="vert"/>
      </p:transition>
    </mc:Choice>
    <mc:Fallback xmlns="">
      <p:transition spd="slow">
        <p:blinds dir="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250">
        <p:blinds dir="vert"/>
      </p:transition>
    </mc:Choice>
    <mc:Fallback xmlns="">
      <p:transition spd="slow">
        <p:blinds dir="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250">
        <p:blinds dir="vert"/>
      </p:transition>
    </mc:Choice>
    <mc:Fallback xmlns="">
      <p:transition spd="slow">
        <p:blinds dir="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250">
        <p:blinds dir="vert"/>
      </p:transition>
    </mc:Choice>
    <mc:Fallback xmlns="">
      <p:transition spd="slow">
        <p:blinds dir="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250">
        <p:blinds dir="vert"/>
      </p:transition>
    </mc:Choice>
    <mc:Fallback xmlns="">
      <p:transition spd="slow">
        <p:blinds dir="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250">
        <p:blinds dir="vert"/>
      </p:transition>
    </mc:Choice>
    <mc:Fallback xmlns="">
      <p:transition spd="slow">
        <p:blinds dir="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250">
        <p:blinds dir="vert"/>
      </p:transition>
    </mc:Choice>
    <mc:Fallback xmlns="">
      <p:transition spd="slow">
        <p:blinds dir="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250">
        <p:blinds dir="vert"/>
      </p:transition>
    </mc:Choice>
    <mc:Fallback xmlns="">
      <p:transition spd="slow">
        <p:blinds dir="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250">
        <p:blinds dir="vert"/>
      </p:transition>
    </mc:Choice>
    <mc:Fallback xmlns="">
      <p:transition spd="slow">
        <p:blinds dir="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250">
        <p:blinds dir="vert"/>
      </p:transition>
    </mc:Choice>
    <mc:Fallback xmlns="">
      <p:transition spd="slow">
        <p:blinds dir="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250">
        <p:blinds dir="vert"/>
      </p:transition>
    </mc:Choice>
    <mc:Fallback xmlns="">
      <p:transition spd="slow">
        <p:blinds dir="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3250">
        <p:blinds dir="vert"/>
      </p:transition>
    </mc:Choice>
    <mc:Fallback xmlns="">
      <p:transition spd="slow">
        <p:blinds dir="vert"/>
      </p:transition>
    </mc:Fallback>
  </mc:AlternateConten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2679621" y="4306967"/>
            <a:ext cx="8600599" cy="1064419"/>
          </a:xfrm>
          <a:prstGeom prst="rect">
            <a:avLst/>
          </a:prstGeom>
          <a:noFill/>
          <a:ln/>
        </p:spPr>
        <p:txBody>
          <a:bodyPr wrap="none" lIns="0" tIns="0" rIns="0" bIns="0" rtlCol="0" anchor="t"/>
          <a:lstStyle/>
          <a:p>
            <a:pPr marL="0" indent="0" algn="ctr">
              <a:lnSpc>
                <a:spcPts val="8350"/>
              </a:lnSpc>
              <a:buNone/>
            </a:pPr>
            <a:r>
              <a:rPr lang="en-US" sz="6700" dirty="0">
                <a:solidFill>
                  <a:srgbClr val="F5F0F0"/>
                </a:solidFill>
                <a:latin typeface="Asar" pitchFamily="34" charset="0"/>
                <a:ea typeface="Asar" pitchFamily="34" charset="-122"/>
                <a:cs typeface="Asar" pitchFamily="34" charset="-120"/>
              </a:rPr>
              <a:t>Kata Baku dan Nonbaku</a:t>
            </a:r>
            <a:endParaRPr lang="en-US" sz="6700" dirty="0"/>
          </a:p>
        </p:txBody>
      </p:sp>
      <p:sp>
        <p:nvSpPr>
          <p:cNvPr id="4" name="Text 0"/>
          <p:cNvSpPr/>
          <p:nvPr/>
        </p:nvSpPr>
        <p:spPr>
          <a:xfrm>
            <a:off x="2999660" y="1243727"/>
            <a:ext cx="8600599" cy="1064419"/>
          </a:xfrm>
          <a:prstGeom prst="rect">
            <a:avLst/>
          </a:prstGeom>
          <a:noFill/>
          <a:ln/>
        </p:spPr>
        <p:txBody>
          <a:bodyPr wrap="none" lIns="0" tIns="0" rIns="0" bIns="0" rtlCol="0" anchor="t"/>
          <a:lstStyle/>
          <a:p>
            <a:pPr marL="0" indent="0" algn="ctr">
              <a:lnSpc>
                <a:spcPts val="8350"/>
              </a:lnSpc>
              <a:buNone/>
            </a:pPr>
            <a:r>
              <a:rPr lang="en-US" sz="6700" dirty="0" err="1">
                <a:solidFill>
                  <a:srgbClr val="F5F0F0"/>
                </a:solidFill>
                <a:latin typeface="Asar" pitchFamily="34" charset="0"/>
                <a:cs typeface="Asar" pitchFamily="34" charset="-120"/>
              </a:rPr>
              <a:t>Tugas</a:t>
            </a:r>
            <a:r>
              <a:rPr lang="en-US" sz="6700" dirty="0">
                <a:solidFill>
                  <a:srgbClr val="F5F0F0"/>
                </a:solidFill>
                <a:latin typeface="Asar" pitchFamily="34" charset="0"/>
                <a:cs typeface="Asar" pitchFamily="34" charset="-120"/>
              </a:rPr>
              <a:t> PPT </a:t>
            </a:r>
            <a:r>
              <a:rPr lang="en-US" sz="6700" dirty="0" err="1">
                <a:solidFill>
                  <a:srgbClr val="F5F0F0"/>
                </a:solidFill>
                <a:latin typeface="Asar" pitchFamily="34" charset="0"/>
                <a:cs typeface="Asar" pitchFamily="34" charset="-120"/>
              </a:rPr>
              <a:t>Bahasa</a:t>
            </a:r>
            <a:r>
              <a:rPr lang="en-US" sz="6700" dirty="0">
                <a:solidFill>
                  <a:srgbClr val="F5F0F0"/>
                </a:solidFill>
                <a:latin typeface="Asar" pitchFamily="34" charset="0"/>
                <a:cs typeface="Asar" pitchFamily="34" charset="-120"/>
              </a:rPr>
              <a:t> Indonesia</a:t>
            </a:r>
            <a:endParaRPr lang="en-US" sz="6700" dirty="0"/>
          </a:p>
        </p:txBody>
      </p:sp>
      <p:sp>
        <p:nvSpPr>
          <p:cNvPr id="5" name="Text 0"/>
          <p:cNvSpPr/>
          <p:nvPr/>
        </p:nvSpPr>
        <p:spPr>
          <a:xfrm>
            <a:off x="3319701" y="2066687"/>
            <a:ext cx="7960519" cy="1064419"/>
          </a:xfrm>
          <a:prstGeom prst="rect">
            <a:avLst/>
          </a:prstGeom>
          <a:noFill/>
          <a:ln/>
        </p:spPr>
        <p:txBody>
          <a:bodyPr wrap="none" lIns="0" tIns="0" rIns="0" bIns="0" rtlCol="0" anchor="t"/>
          <a:lstStyle/>
          <a:p>
            <a:pPr marL="0" indent="0" algn="ctr">
              <a:lnSpc>
                <a:spcPts val="8350"/>
              </a:lnSpc>
              <a:buNone/>
            </a:pPr>
            <a:r>
              <a:rPr lang="en-US" sz="3200" dirty="0" err="1">
                <a:solidFill>
                  <a:srgbClr val="F5F0F0"/>
                </a:solidFill>
                <a:latin typeface="Asar" pitchFamily="34" charset="0"/>
                <a:cs typeface="Asar" pitchFamily="34" charset="-120"/>
              </a:rPr>
              <a:t>Dosen</a:t>
            </a:r>
            <a:r>
              <a:rPr lang="en-US" sz="3200" dirty="0">
                <a:solidFill>
                  <a:srgbClr val="F5F0F0"/>
                </a:solidFill>
                <a:latin typeface="Asar" pitchFamily="34" charset="0"/>
                <a:cs typeface="Asar" pitchFamily="34" charset="-120"/>
              </a:rPr>
              <a:t> </a:t>
            </a:r>
            <a:r>
              <a:rPr lang="en-US" sz="3200" dirty="0" err="1">
                <a:solidFill>
                  <a:srgbClr val="F5F0F0"/>
                </a:solidFill>
                <a:latin typeface="Asar" pitchFamily="34" charset="0"/>
                <a:cs typeface="Asar" pitchFamily="34" charset="-120"/>
              </a:rPr>
              <a:t>Matkul</a:t>
            </a:r>
            <a:r>
              <a:rPr lang="en-US" sz="3200" dirty="0">
                <a:solidFill>
                  <a:srgbClr val="F5F0F0"/>
                </a:solidFill>
                <a:latin typeface="Asar" pitchFamily="34" charset="0"/>
                <a:cs typeface="Asar" pitchFamily="34" charset="-120"/>
              </a:rPr>
              <a:t> : </a:t>
            </a:r>
            <a:r>
              <a:rPr lang="en-US" sz="3200" dirty="0" err="1">
                <a:solidFill>
                  <a:srgbClr val="F5F0F0"/>
                </a:solidFill>
                <a:latin typeface="Asar" pitchFamily="34" charset="0"/>
                <a:cs typeface="Asar" pitchFamily="34" charset="-120"/>
              </a:rPr>
              <a:t>Iyus</a:t>
            </a:r>
            <a:r>
              <a:rPr lang="en-US" sz="3200" dirty="0">
                <a:solidFill>
                  <a:srgbClr val="F5F0F0"/>
                </a:solidFill>
                <a:latin typeface="Asar" pitchFamily="34" charset="0"/>
                <a:cs typeface="Asar" pitchFamily="34" charset="-120"/>
              </a:rPr>
              <a:t> </a:t>
            </a:r>
            <a:r>
              <a:rPr lang="en-US" sz="3200" dirty="0" err="1">
                <a:solidFill>
                  <a:srgbClr val="F5F0F0"/>
                </a:solidFill>
                <a:latin typeface="Asar" pitchFamily="34" charset="0"/>
                <a:cs typeface="Asar" pitchFamily="34" charset="-120"/>
              </a:rPr>
              <a:t>Ruswanto</a:t>
            </a:r>
            <a:r>
              <a:rPr lang="en-US" sz="3200" dirty="0">
                <a:solidFill>
                  <a:srgbClr val="F5F0F0"/>
                </a:solidFill>
                <a:latin typeface="Asar" pitchFamily="34" charset="0"/>
                <a:cs typeface="Asar" pitchFamily="34" charset="-120"/>
              </a:rPr>
              <a:t>, </a:t>
            </a:r>
            <a:r>
              <a:rPr lang="en-US" sz="3200" dirty="0" err="1">
                <a:solidFill>
                  <a:srgbClr val="F5F0F0"/>
                </a:solidFill>
                <a:latin typeface="Asar" pitchFamily="34" charset="0"/>
                <a:cs typeface="Asar" pitchFamily="34" charset="-120"/>
              </a:rPr>
              <a:t>M.Pd</a:t>
            </a:r>
            <a:endParaRPr lang="en-US" sz="3200"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171832">
            <a:off x="12348282" y="6325134"/>
            <a:ext cx="3044238" cy="213580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49379" y="588764"/>
            <a:ext cx="5352931" cy="669131"/>
          </a:xfrm>
          <a:prstGeom prst="rect">
            <a:avLst/>
          </a:prstGeom>
          <a:noFill/>
          <a:ln/>
        </p:spPr>
        <p:txBody>
          <a:bodyPr wrap="none" lIns="0" tIns="0" rIns="0" bIns="0" rtlCol="0" anchor="t"/>
          <a:lstStyle/>
          <a:p>
            <a:pPr marL="0" indent="0">
              <a:lnSpc>
                <a:spcPts val="5250"/>
              </a:lnSpc>
              <a:buNone/>
            </a:pPr>
            <a:r>
              <a:rPr lang="en-US" sz="4200" dirty="0">
                <a:solidFill>
                  <a:srgbClr val="F5F0F0"/>
                </a:solidFill>
                <a:latin typeface="Asar" pitchFamily="34" charset="0"/>
                <a:ea typeface="Asar" pitchFamily="34" charset="-122"/>
                <a:cs typeface="Asar" pitchFamily="34" charset="-120"/>
              </a:rPr>
              <a:t>Kesimpulan</a:t>
            </a:r>
            <a:endParaRPr lang="en-US" sz="4200" dirty="0"/>
          </a:p>
        </p:txBody>
      </p:sp>
      <p:sp>
        <p:nvSpPr>
          <p:cNvPr id="3" name="Text 1"/>
          <p:cNvSpPr/>
          <p:nvPr/>
        </p:nvSpPr>
        <p:spPr>
          <a:xfrm>
            <a:off x="749379" y="1579007"/>
            <a:ext cx="13131641" cy="684848"/>
          </a:xfrm>
          <a:prstGeom prst="rect">
            <a:avLst/>
          </a:prstGeom>
          <a:noFill/>
          <a:ln/>
        </p:spPr>
        <p:txBody>
          <a:bodyPr wrap="square" lIns="0" tIns="0" rIns="0" bIns="0" rtlCol="0" anchor="t"/>
          <a:lstStyle/>
          <a:p>
            <a:pPr marL="0" indent="0">
              <a:lnSpc>
                <a:spcPts val="2650"/>
              </a:lnSpc>
              <a:buNone/>
            </a:pPr>
            <a:r>
              <a:rPr lang="en-US" sz="1650" dirty="0">
                <a:solidFill>
                  <a:srgbClr val="E2E6E9"/>
                </a:solidFill>
                <a:latin typeface="Asar" pitchFamily="34" charset="0"/>
                <a:ea typeface="Asar" pitchFamily="34" charset="-122"/>
                <a:cs typeface="Asar" pitchFamily="34" charset="-120"/>
              </a:rPr>
              <a:t>Kata baku dan nonbaku adalah bagian penting dari bahasa Indonesia. Dengan memahami perbedaan dan penggunaannya, kita dapat berkomunikasi dengan lebih efektif dan tepat, baik dalam situasi formal maupun informal.</a:t>
            </a:r>
            <a:endParaRPr lang="en-US" sz="1650" dirty="0"/>
          </a:p>
        </p:txBody>
      </p:sp>
      <p:pic>
        <p:nvPicPr>
          <p:cNvPr id="4" name="Image 0" descr="preencoded.png"/>
          <p:cNvPicPr>
            <a:picLocks noChangeAspect="1"/>
          </p:cNvPicPr>
          <p:nvPr/>
        </p:nvPicPr>
        <p:blipFill>
          <a:blip r:embed="rId3"/>
          <a:stretch>
            <a:fillRect/>
          </a:stretch>
        </p:blipFill>
        <p:spPr>
          <a:xfrm>
            <a:off x="749379" y="2504718"/>
            <a:ext cx="1070491" cy="1712952"/>
          </a:xfrm>
          <a:prstGeom prst="rect">
            <a:avLst/>
          </a:prstGeom>
        </p:spPr>
      </p:pic>
      <p:sp>
        <p:nvSpPr>
          <p:cNvPr id="5" name="Text 2"/>
          <p:cNvSpPr/>
          <p:nvPr/>
        </p:nvSpPr>
        <p:spPr>
          <a:xfrm>
            <a:off x="2140982" y="2718792"/>
            <a:ext cx="2676406" cy="334566"/>
          </a:xfrm>
          <a:prstGeom prst="rect">
            <a:avLst/>
          </a:prstGeom>
          <a:noFill/>
          <a:ln/>
        </p:spPr>
        <p:txBody>
          <a:bodyPr wrap="none" lIns="0" tIns="0" rIns="0" bIns="0" rtlCol="0" anchor="t"/>
          <a:lstStyle/>
          <a:p>
            <a:pPr marL="0" indent="0" algn="l">
              <a:lnSpc>
                <a:spcPts val="2600"/>
              </a:lnSpc>
              <a:buNone/>
            </a:pPr>
            <a:r>
              <a:rPr lang="en-US" sz="2100" dirty="0">
                <a:solidFill>
                  <a:srgbClr val="E2E6E9"/>
                </a:solidFill>
                <a:latin typeface="Asar" pitchFamily="34" charset="0"/>
                <a:ea typeface="Asar" pitchFamily="34" charset="-122"/>
                <a:cs typeface="Asar" pitchFamily="34" charset="-120"/>
              </a:rPr>
              <a:t>Pelajari</a:t>
            </a:r>
            <a:endParaRPr lang="en-US" sz="2100" dirty="0"/>
          </a:p>
        </p:txBody>
      </p:sp>
      <p:sp>
        <p:nvSpPr>
          <p:cNvPr id="6" name="Text 3"/>
          <p:cNvSpPr/>
          <p:nvPr/>
        </p:nvSpPr>
        <p:spPr>
          <a:xfrm>
            <a:off x="2140982" y="3181826"/>
            <a:ext cx="11740039" cy="342424"/>
          </a:xfrm>
          <a:prstGeom prst="rect">
            <a:avLst/>
          </a:prstGeom>
          <a:noFill/>
          <a:ln/>
        </p:spPr>
        <p:txBody>
          <a:bodyPr wrap="none" lIns="0" tIns="0" rIns="0" bIns="0" rtlCol="0" anchor="t"/>
          <a:lstStyle/>
          <a:p>
            <a:pPr marL="0" indent="0" algn="l">
              <a:lnSpc>
                <a:spcPts val="2650"/>
              </a:lnSpc>
              <a:buNone/>
            </a:pPr>
            <a:r>
              <a:rPr lang="en-US" sz="1650" dirty="0">
                <a:solidFill>
                  <a:srgbClr val="E2E6E9"/>
                </a:solidFill>
                <a:latin typeface="Asar" pitchFamily="34" charset="0"/>
                <a:ea typeface="Asar" pitchFamily="34" charset="-122"/>
                <a:cs typeface="Asar" pitchFamily="34" charset="-120"/>
              </a:rPr>
              <a:t>Tetaplah belajar dan berlatih untuk meningkatkan kemampuan berbahasa Indonesia.</a:t>
            </a:r>
            <a:endParaRPr lang="en-US" sz="1650" dirty="0"/>
          </a:p>
        </p:txBody>
      </p:sp>
      <p:pic>
        <p:nvPicPr>
          <p:cNvPr id="7" name="Image 1" descr="preencoded.png"/>
          <p:cNvPicPr>
            <a:picLocks noChangeAspect="1"/>
          </p:cNvPicPr>
          <p:nvPr/>
        </p:nvPicPr>
        <p:blipFill>
          <a:blip r:embed="rId4"/>
          <a:stretch>
            <a:fillRect/>
          </a:stretch>
        </p:blipFill>
        <p:spPr>
          <a:xfrm>
            <a:off x="749379" y="4217670"/>
            <a:ext cx="1070491" cy="1712952"/>
          </a:xfrm>
          <a:prstGeom prst="rect">
            <a:avLst/>
          </a:prstGeom>
        </p:spPr>
      </p:pic>
      <p:sp>
        <p:nvSpPr>
          <p:cNvPr id="8" name="Text 4"/>
          <p:cNvSpPr/>
          <p:nvPr/>
        </p:nvSpPr>
        <p:spPr>
          <a:xfrm>
            <a:off x="2140982" y="4431744"/>
            <a:ext cx="2676406" cy="334566"/>
          </a:xfrm>
          <a:prstGeom prst="rect">
            <a:avLst/>
          </a:prstGeom>
          <a:noFill/>
          <a:ln/>
        </p:spPr>
        <p:txBody>
          <a:bodyPr wrap="none" lIns="0" tIns="0" rIns="0" bIns="0" rtlCol="0" anchor="t"/>
          <a:lstStyle/>
          <a:p>
            <a:pPr marL="0" indent="0" algn="l">
              <a:lnSpc>
                <a:spcPts val="2600"/>
              </a:lnSpc>
              <a:buNone/>
            </a:pPr>
            <a:r>
              <a:rPr lang="en-US" sz="2100" dirty="0">
                <a:solidFill>
                  <a:srgbClr val="E2E6E9"/>
                </a:solidFill>
                <a:latin typeface="Asar" pitchFamily="34" charset="0"/>
                <a:ea typeface="Asar" pitchFamily="34" charset="-122"/>
                <a:cs typeface="Asar" pitchFamily="34" charset="-120"/>
              </a:rPr>
              <a:t>Berkomunikasi</a:t>
            </a:r>
            <a:endParaRPr lang="en-US" sz="2100" dirty="0"/>
          </a:p>
        </p:txBody>
      </p:sp>
      <p:sp>
        <p:nvSpPr>
          <p:cNvPr id="9" name="Text 5"/>
          <p:cNvSpPr/>
          <p:nvPr/>
        </p:nvSpPr>
        <p:spPr>
          <a:xfrm>
            <a:off x="2140982" y="4894778"/>
            <a:ext cx="11740039" cy="342424"/>
          </a:xfrm>
          <a:prstGeom prst="rect">
            <a:avLst/>
          </a:prstGeom>
          <a:noFill/>
          <a:ln/>
        </p:spPr>
        <p:txBody>
          <a:bodyPr wrap="none" lIns="0" tIns="0" rIns="0" bIns="0" rtlCol="0" anchor="t"/>
          <a:lstStyle/>
          <a:p>
            <a:pPr marL="0" indent="0" algn="l">
              <a:lnSpc>
                <a:spcPts val="2650"/>
              </a:lnSpc>
              <a:buNone/>
            </a:pPr>
            <a:r>
              <a:rPr lang="en-US" sz="1650" dirty="0">
                <a:solidFill>
                  <a:srgbClr val="E2E6E9"/>
                </a:solidFill>
                <a:latin typeface="Asar" pitchFamily="34" charset="0"/>
                <a:ea typeface="Asar" pitchFamily="34" charset="-122"/>
                <a:cs typeface="Asar" pitchFamily="34" charset="-120"/>
              </a:rPr>
              <a:t>Teruslah berkomunikasi dengan orang lain untuk mempraktikkan dan mengembangkan kemampuan bahasa.</a:t>
            </a:r>
            <a:endParaRPr lang="en-US" sz="1650" dirty="0"/>
          </a:p>
        </p:txBody>
      </p:sp>
      <p:pic>
        <p:nvPicPr>
          <p:cNvPr id="10" name="Image 2" descr="preencoded.png"/>
          <p:cNvPicPr>
            <a:picLocks noChangeAspect="1"/>
          </p:cNvPicPr>
          <p:nvPr/>
        </p:nvPicPr>
        <p:blipFill>
          <a:blip r:embed="rId5"/>
          <a:stretch>
            <a:fillRect/>
          </a:stretch>
        </p:blipFill>
        <p:spPr>
          <a:xfrm>
            <a:off x="749379" y="5930622"/>
            <a:ext cx="1070491" cy="1712952"/>
          </a:xfrm>
          <a:prstGeom prst="rect">
            <a:avLst/>
          </a:prstGeom>
        </p:spPr>
      </p:pic>
      <p:sp>
        <p:nvSpPr>
          <p:cNvPr id="11" name="Text 6"/>
          <p:cNvSpPr/>
          <p:nvPr/>
        </p:nvSpPr>
        <p:spPr>
          <a:xfrm>
            <a:off x="2140982" y="6144697"/>
            <a:ext cx="2676406" cy="334566"/>
          </a:xfrm>
          <a:prstGeom prst="rect">
            <a:avLst/>
          </a:prstGeom>
          <a:noFill/>
          <a:ln/>
        </p:spPr>
        <p:txBody>
          <a:bodyPr wrap="none" lIns="0" tIns="0" rIns="0" bIns="0" rtlCol="0" anchor="t"/>
          <a:lstStyle/>
          <a:p>
            <a:pPr marL="0" indent="0" algn="l">
              <a:lnSpc>
                <a:spcPts val="2600"/>
              </a:lnSpc>
              <a:buNone/>
            </a:pPr>
            <a:r>
              <a:rPr lang="en-US" sz="2100" dirty="0">
                <a:solidFill>
                  <a:srgbClr val="E2E6E9"/>
                </a:solidFill>
                <a:latin typeface="Asar" pitchFamily="34" charset="0"/>
                <a:ea typeface="Asar" pitchFamily="34" charset="-122"/>
                <a:cs typeface="Asar" pitchFamily="34" charset="-120"/>
              </a:rPr>
              <a:t>Tingkatkan</a:t>
            </a:r>
            <a:endParaRPr lang="en-US" sz="2100" dirty="0"/>
          </a:p>
        </p:txBody>
      </p:sp>
      <p:sp>
        <p:nvSpPr>
          <p:cNvPr id="12" name="Text 7"/>
          <p:cNvSpPr/>
          <p:nvPr/>
        </p:nvSpPr>
        <p:spPr>
          <a:xfrm>
            <a:off x="2140982" y="6607731"/>
            <a:ext cx="11740039" cy="342424"/>
          </a:xfrm>
          <a:prstGeom prst="rect">
            <a:avLst/>
          </a:prstGeom>
          <a:noFill/>
          <a:ln/>
        </p:spPr>
        <p:txBody>
          <a:bodyPr wrap="none" lIns="0" tIns="0" rIns="0" bIns="0" rtlCol="0" anchor="t"/>
          <a:lstStyle/>
          <a:p>
            <a:pPr marL="0" indent="0" algn="l">
              <a:lnSpc>
                <a:spcPts val="2650"/>
              </a:lnSpc>
              <a:buNone/>
            </a:pPr>
            <a:r>
              <a:rPr lang="en-US" sz="1650" dirty="0">
                <a:solidFill>
                  <a:srgbClr val="E2E6E9"/>
                </a:solidFill>
                <a:latin typeface="Asar" pitchFamily="34" charset="0"/>
                <a:ea typeface="Asar" pitchFamily="34" charset="-122"/>
                <a:cs typeface="Asar" pitchFamily="34" charset="-120"/>
              </a:rPr>
              <a:t>Jangan takut untuk mencoba dan terus meningkatkan kemampuan berbahasa Indonesia Anda.</a:t>
            </a:r>
            <a:endParaRPr lang="en-US" sz="1650" dirty="0"/>
          </a:p>
        </p:txBody>
      </p:sp>
      <p:pic>
        <p:nvPicPr>
          <p:cNvPr id="13" name="Picture 1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8744200">
            <a:off x="12742952" y="6910714"/>
            <a:ext cx="2047295" cy="204729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B3BEA8-D8C4-9EFC-BAF0-4FA9F0C5F0C7}"/>
              </a:ext>
            </a:extLst>
          </p:cNvPr>
          <p:cNvSpPr/>
          <p:nvPr/>
        </p:nvSpPr>
        <p:spPr>
          <a:xfrm>
            <a:off x="3183467" y="2925001"/>
            <a:ext cx="8906933" cy="1200329"/>
          </a:xfrm>
          <a:prstGeom prst="rect">
            <a:avLst/>
          </a:prstGeom>
          <a:noFill/>
        </p:spPr>
        <p:txBody>
          <a:bodyPr wrap="square" lIns="91440" tIns="45720" rIns="91440" bIns="45720">
            <a:spAutoFit/>
          </a:bodyPr>
          <a:lstStyle/>
          <a:p>
            <a:pPr algn="ctr"/>
            <a:r>
              <a:rPr lang="en-US" sz="72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Cooper Black" panose="0208090404030B020404" pitchFamily="18" charset="0"/>
              </a:rPr>
              <a:t>TERIMAKASIH….</a:t>
            </a:r>
            <a:endParaRPr lang="en-ID" sz="72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Cooper Black" panose="0208090404030B020404" pitchFamily="18" charset="0"/>
            </a:endParaRPr>
          </a:p>
        </p:txBody>
      </p:sp>
      <p:pic>
        <p:nvPicPr>
          <p:cNvPr id="6" name="Picture 5">
            <a:extLst>
              <a:ext uri="{FF2B5EF4-FFF2-40B4-BE49-F238E27FC236}">
                <a16:creationId xmlns:a16="http://schemas.microsoft.com/office/drawing/2014/main" id="{132D968D-E400-63B1-F528-DEFDE8AB04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8744200">
            <a:off x="12742952" y="6910714"/>
            <a:ext cx="2047295" cy="2047295"/>
          </a:xfrm>
          <a:prstGeom prst="rect">
            <a:avLst/>
          </a:prstGeom>
        </p:spPr>
      </p:pic>
    </p:spTree>
    <p:extLst>
      <p:ext uri="{BB962C8B-B14F-4D97-AF65-F5344CB8AC3E}">
        <p14:creationId xmlns:p14="http://schemas.microsoft.com/office/powerpoint/2010/main" val="4285832813"/>
      </p:ext>
    </p:extLst>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80000"/>
            </a:srgbClr>
          </a:solidFill>
          <a:ln/>
        </p:spPr>
      </p:sp>
      <p:sp>
        <p:nvSpPr>
          <p:cNvPr id="4" name="Text 1"/>
          <p:cNvSpPr/>
          <p:nvPr/>
        </p:nvSpPr>
        <p:spPr>
          <a:xfrm>
            <a:off x="4229814" y="2298025"/>
            <a:ext cx="6170771" cy="771287"/>
          </a:xfrm>
          <a:prstGeom prst="rect">
            <a:avLst/>
          </a:prstGeom>
          <a:noFill/>
          <a:ln/>
        </p:spPr>
        <p:txBody>
          <a:bodyPr wrap="none" lIns="0" tIns="0" rIns="0" bIns="0" rtlCol="0" anchor="t"/>
          <a:lstStyle/>
          <a:p>
            <a:pPr marL="0" indent="0" algn="ctr">
              <a:lnSpc>
                <a:spcPts val="6050"/>
              </a:lnSpc>
              <a:buNone/>
            </a:pPr>
            <a:r>
              <a:rPr lang="en-US" sz="4850" dirty="0">
                <a:solidFill>
                  <a:srgbClr val="F5F0F0"/>
                </a:solidFill>
                <a:latin typeface="Asar" pitchFamily="34" charset="0"/>
                <a:ea typeface="Asar" pitchFamily="34" charset="-122"/>
                <a:cs typeface="Asar" pitchFamily="34" charset="-120"/>
              </a:rPr>
              <a:t>kelompok 4</a:t>
            </a:r>
            <a:endParaRPr lang="en-US" sz="4850" dirty="0"/>
          </a:p>
        </p:txBody>
      </p:sp>
      <p:sp>
        <p:nvSpPr>
          <p:cNvPr id="5" name="Text 2"/>
          <p:cNvSpPr/>
          <p:nvPr/>
        </p:nvSpPr>
        <p:spPr>
          <a:xfrm>
            <a:off x="863798" y="3661529"/>
            <a:ext cx="6150293" cy="394811"/>
          </a:xfrm>
          <a:prstGeom prst="rect">
            <a:avLst/>
          </a:prstGeom>
          <a:noFill/>
          <a:ln/>
        </p:spPr>
        <p:txBody>
          <a:bodyPr wrap="none" lIns="0" tIns="0" rIns="0" bIns="0" rtlCol="0" anchor="t"/>
          <a:lstStyle/>
          <a:p>
            <a:pPr marL="0" indent="0" algn="ctr">
              <a:lnSpc>
                <a:spcPts val="3100"/>
              </a:lnSpc>
              <a:buNone/>
            </a:pPr>
            <a:endParaRPr lang="en-US" sz="1900" dirty="0"/>
          </a:p>
        </p:txBody>
      </p:sp>
      <p:sp>
        <p:nvSpPr>
          <p:cNvPr id="6" name="Text 3"/>
          <p:cNvSpPr/>
          <p:nvPr/>
        </p:nvSpPr>
        <p:spPr>
          <a:xfrm>
            <a:off x="1470660" y="4303157"/>
            <a:ext cx="4936569" cy="616982"/>
          </a:xfrm>
          <a:prstGeom prst="rect">
            <a:avLst/>
          </a:prstGeom>
          <a:noFill/>
          <a:ln/>
        </p:spPr>
        <p:txBody>
          <a:bodyPr wrap="none" lIns="0" tIns="0" rIns="0" bIns="0" rtlCol="0" anchor="t"/>
          <a:lstStyle/>
          <a:p>
            <a:pPr marL="0" indent="0" algn="ctr">
              <a:lnSpc>
                <a:spcPts val="4850"/>
              </a:lnSpc>
              <a:buNone/>
            </a:pPr>
            <a:r>
              <a:rPr lang="en-US" sz="3850" dirty="0">
                <a:solidFill>
                  <a:srgbClr val="F5F0F0"/>
                </a:solidFill>
                <a:latin typeface="Asar" pitchFamily="34" charset="0"/>
                <a:ea typeface="Asar" pitchFamily="34" charset="-122"/>
                <a:cs typeface="Asar" pitchFamily="34" charset="-120"/>
              </a:rPr>
              <a:t>Nama Anggota</a:t>
            </a:r>
            <a:endParaRPr lang="en-US" sz="3850" dirty="0"/>
          </a:p>
        </p:txBody>
      </p:sp>
      <p:sp>
        <p:nvSpPr>
          <p:cNvPr id="7" name="Text 4"/>
          <p:cNvSpPr/>
          <p:nvPr/>
        </p:nvSpPr>
        <p:spPr>
          <a:xfrm>
            <a:off x="8018859" y="3525798"/>
            <a:ext cx="5755362" cy="394811"/>
          </a:xfrm>
          <a:prstGeom prst="rect">
            <a:avLst/>
          </a:prstGeom>
          <a:noFill/>
          <a:ln/>
        </p:spPr>
        <p:txBody>
          <a:bodyPr wrap="none" lIns="0" tIns="0" rIns="0" bIns="0" rtlCol="0" anchor="t"/>
          <a:lstStyle/>
          <a:p>
            <a:pPr marL="342900" indent="-342900" algn="l">
              <a:lnSpc>
                <a:spcPts val="3100"/>
              </a:lnSpc>
              <a:buSzPct val="100000"/>
              <a:buFont typeface="+mj-lt"/>
              <a:buAutoNum type="arabicPeriod"/>
            </a:pPr>
            <a:r>
              <a:rPr lang="en-US" sz="1900" dirty="0">
                <a:solidFill>
                  <a:srgbClr val="E2E6E9"/>
                </a:solidFill>
                <a:latin typeface="Asar" pitchFamily="34" charset="0"/>
                <a:ea typeface="Asar" pitchFamily="34" charset="-122"/>
                <a:cs typeface="Asar" pitchFamily="34" charset="-120"/>
              </a:rPr>
              <a:t>Muhammad </a:t>
            </a:r>
            <a:r>
              <a:rPr lang="en-US" sz="1900" dirty="0" err="1">
                <a:solidFill>
                  <a:srgbClr val="E2E6E9"/>
                </a:solidFill>
                <a:latin typeface="Asar" pitchFamily="34" charset="0"/>
                <a:ea typeface="Asar" pitchFamily="34" charset="-122"/>
                <a:cs typeface="Asar" pitchFamily="34" charset="-120"/>
              </a:rPr>
              <a:t>Arif</a:t>
            </a:r>
            <a:r>
              <a:rPr lang="en-US" sz="1900" dirty="0">
                <a:solidFill>
                  <a:srgbClr val="E2E6E9"/>
                </a:solidFill>
                <a:latin typeface="Asar" pitchFamily="34" charset="0"/>
                <a:ea typeface="Asar" pitchFamily="34" charset="-122"/>
                <a:cs typeface="Asar" pitchFamily="34" charset="-120"/>
              </a:rPr>
              <a:t> Amrullah, </a:t>
            </a:r>
            <a:endParaRPr lang="en-US" sz="1900" dirty="0"/>
          </a:p>
        </p:txBody>
      </p:sp>
      <p:sp>
        <p:nvSpPr>
          <p:cNvPr id="8" name="Text 5"/>
          <p:cNvSpPr/>
          <p:nvPr/>
        </p:nvSpPr>
        <p:spPr>
          <a:xfrm>
            <a:off x="8018859" y="4006929"/>
            <a:ext cx="5755362" cy="394811"/>
          </a:xfrm>
          <a:prstGeom prst="rect">
            <a:avLst/>
          </a:prstGeom>
          <a:noFill/>
          <a:ln/>
        </p:spPr>
        <p:txBody>
          <a:bodyPr wrap="none" lIns="0" tIns="0" rIns="0" bIns="0" rtlCol="0" anchor="t"/>
          <a:lstStyle/>
          <a:p>
            <a:pPr marL="342900" indent="-342900" algn="l">
              <a:lnSpc>
                <a:spcPts val="3100"/>
              </a:lnSpc>
              <a:buSzPct val="100000"/>
              <a:buFont typeface="+mj-lt"/>
              <a:buAutoNum type="arabicPeriod" startAt="2"/>
            </a:pPr>
            <a:r>
              <a:rPr lang="en-US" sz="1900" dirty="0">
                <a:solidFill>
                  <a:srgbClr val="E2E6E9"/>
                </a:solidFill>
                <a:latin typeface="Asar" pitchFamily="34" charset="0"/>
                <a:ea typeface="Asar" pitchFamily="34" charset="-122"/>
                <a:cs typeface="Asar" pitchFamily="34" charset="-120"/>
              </a:rPr>
              <a:t>Arrafly Aziz, </a:t>
            </a:r>
            <a:endParaRPr lang="en-US" sz="1900" dirty="0"/>
          </a:p>
        </p:txBody>
      </p:sp>
      <p:sp>
        <p:nvSpPr>
          <p:cNvPr id="9" name="Text 6"/>
          <p:cNvSpPr/>
          <p:nvPr/>
        </p:nvSpPr>
        <p:spPr>
          <a:xfrm>
            <a:off x="8018859" y="4488061"/>
            <a:ext cx="5755362" cy="394811"/>
          </a:xfrm>
          <a:prstGeom prst="rect">
            <a:avLst/>
          </a:prstGeom>
          <a:noFill/>
          <a:ln/>
        </p:spPr>
        <p:txBody>
          <a:bodyPr wrap="none" lIns="0" tIns="0" rIns="0" bIns="0" rtlCol="0" anchor="t"/>
          <a:lstStyle/>
          <a:p>
            <a:pPr marL="342900" indent="-342900" algn="l">
              <a:lnSpc>
                <a:spcPts val="3100"/>
              </a:lnSpc>
              <a:buSzPct val="100000"/>
              <a:buFont typeface="+mj-lt"/>
              <a:buAutoNum type="arabicPeriod" startAt="3"/>
            </a:pPr>
            <a:r>
              <a:rPr lang="en-US" sz="1900" dirty="0">
                <a:solidFill>
                  <a:srgbClr val="E2E6E9"/>
                </a:solidFill>
                <a:latin typeface="Asar" pitchFamily="34" charset="0"/>
                <a:ea typeface="Asar" pitchFamily="34" charset="-122"/>
                <a:cs typeface="Asar" pitchFamily="34" charset="-120"/>
              </a:rPr>
              <a:t>Ramdan Prayitno, </a:t>
            </a:r>
            <a:endParaRPr lang="en-US" sz="1900" dirty="0"/>
          </a:p>
        </p:txBody>
      </p:sp>
      <p:sp>
        <p:nvSpPr>
          <p:cNvPr id="10" name="Text 7"/>
          <p:cNvSpPr/>
          <p:nvPr/>
        </p:nvSpPr>
        <p:spPr>
          <a:xfrm>
            <a:off x="8018859" y="4969193"/>
            <a:ext cx="5755362" cy="394811"/>
          </a:xfrm>
          <a:prstGeom prst="rect">
            <a:avLst/>
          </a:prstGeom>
          <a:noFill/>
          <a:ln/>
        </p:spPr>
        <p:txBody>
          <a:bodyPr wrap="none" lIns="0" tIns="0" rIns="0" bIns="0" rtlCol="0" anchor="t"/>
          <a:lstStyle/>
          <a:p>
            <a:pPr marL="342900" indent="-342900" algn="l">
              <a:lnSpc>
                <a:spcPts val="3100"/>
              </a:lnSpc>
              <a:buSzPct val="100000"/>
              <a:buFont typeface="+mj-lt"/>
              <a:buAutoNum type="arabicPeriod" startAt="4"/>
            </a:pPr>
            <a:r>
              <a:rPr lang="en-US" sz="1900" dirty="0">
                <a:solidFill>
                  <a:srgbClr val="E2E6E9"/>
                </a:solidFill>
                <a:latin typeface="Asar" pitchFamily="34" charset="0"/>
                <a:ea typeface="Asar" pitchFamily="34" charset="-122"/>
                <a:cs typeface="Asar" pitchFamily="34" charset="-120"/>
              </a:rPr>
              <a:t>Adam faturachman, </a:t>
            </a:r>
            <a:endParaRPr lang="en-US" sz="1900" dirty="0"/>
          </a:p>
        </p:txBody>
      </p:sp>
      <p:sp>
        <p:nvSpPr>
          <p:cNvPr id="11" name="Text 8"/>
          <p:cNvSpPr/>
          <p:nvPr/>
        </p:nvSpPr>
        <p:spPr>
          <a:xfrm>
            <a:off x="8018859" y="5450324"/>
            <a:ext cx="5755362" cy="394811"/>
          </a:xfrm>
          <a:prstGeom prst="rect">
            <a:avLst/>
          </a:prstGeom>
          <a:noFill/>
          <a:ln/>
        </p:spPr>
        <p:txBody>
          <a:bodyPr wrap="none" lIns="0" tIns="0" rIns="0" bIns="0" rtlCol="0" anchor="t"/>
          <a:lstStyle/>
          <a:p>
            <a:pPr marL="342900" indent="-342900" algn="l">
              <a:lnSpc>
                <a:spcPts val="3100"/>
              </a:lnSpc>
              <a:buSzPct val="100000"/>
              <a:buFont typeface="+mj-lt"/>
              <a:buAutoNum type="arabicPeriod" startAt="5"/>
            </a:pPr>
            <a:r>
              <a:rPr lang="en-US" sz="1900" dirty="0">
                <a:solidFill>
                  <a:srgbClr val="E2E6E9"/>
                </a:solidFill>
                <a:latin typeface="Asar" pitchFamily="34" charset="0"/>
                <a:ea typeface="Asar" pitchFamily="34" charset="-122"/>
                <a:cs typeface="Asar" pitchFamily="34" charset="-120"/>
              </a:rPr>
              <a:t>Andre Wibowo</a:t>
            </a:r>
            <a:endParaRPr lang="en-US" sz="1900" dirty="0"/>
          </a:p>
        </p:txBody>
      </p:sp>
    </p:spTree>
  </p:cSld>
  <p:clrMapOvr>
    <a:masterClrMapping/>
  </p:clrMapOvr>
  <p:transition spd="slow">
    <p:wheel spokes="1"/>
  </p:transition>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3798" y="1889403"/>
            <a:ext cx="6170771" cy="771287"/>
          </a:xfrm>
          <a:prstGeom prst="rect">
            <a:avLst/>
          </a:prstGeom>
          <a:noFill/>
          <a:ln/>
        </p:spPr>
        <p:txBody>
          <a:bodyPr wrap="none" lIns="0" tIns="0" rIns="0" bIns="0" rtlCol="0" anchor="t"/>
          <a:lstStyle/>
          <a:p>
            <a:pPr marL="0" indent="0">
              <a:lnSpc>
                <a:spcPts val="6050"/>
              </a:lnSpc>
              <a:buNone/>
            </a:pPr>
            <a:r>
              <a:rPr lang="en-US" sz="4850" dirty="0">
                <a:solidFill>
                  <a:srgbClr val="F5F0F0"/>
                </a:solidFill>
                <a:latin typeface="Asar" pitchFamily="34" charset="0"/>
                <a:ea typeface="Asar" pitchFamily="34" charset="-122"/>
                <a:cs typeface="Asar" pitchFamily="34" charset="-120"/>
              </a:rPr>
              <a:t>Definisi Kata Baku</a:t>
            </a:r>
            <a:endParaRPr lang="en-US" sz="4850" dirty="0"/>
          </a:p>
        </p:txBody>
      </p:sp>
      <p:sp>
        <p:nvSpPr>
          <p:cNvPr id="3" name="Text 1"/>
          <p:cNvSpPr/>
          <p:nvPr/>
        </p:nvSpPr>
        <p:spPr>
          <a:xfrm>
            <a:off x="863798" y="3030855"/>
            <a:ext cx="12902803" cy="789622"/>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Kata baku adalah bentuk kata yang telah dibakukan oleh Badan Bahasa Indonesia dan tercantum dalam Kamus Besar Bahasa Indonesia (KBBI). Kata baku digunakan dalam komunikasi formal, seperti dalam surat resmi, buku teks, dan pidato.</a:t>
            </a:r>
            <a:endParaRPr lang="en-US" sz="1900" dirty="0"/>
          </a:p>
        </p:txBody>
      </p:sp>
      <p:sp>
        <p:nvSpPr>
          <p:cNvPr id="4" name="Shape 2"/>
          <p:cNvSpPr/>
          <p:nvPr/>
        </p:nvSpPr>
        <p:spPr>
          <a:xfrm>
            <a:off x="863798" y="4098131"/>
            <a:ext cx="6328053" cy="2242066"/>
          </a:xfrm>
          <a:prstGeom prst="roundRect">
            <a:avLst>
              <a:gd name="adj" fmla="val 4624"/>
            </a:avLst>
          </a:prstGeom>
          <a:solidFill>
            <a:srgbClr val="003180"/>
          </a:solidFill>
          <a:ln w="15240">
            <a:solidFill>
              <a:srgbClr val="194A99"/>
            </a:solidFill>
            <a:prstDash val="solid"/>
          </a:ln>
        </p:spPr>
      </p:sp>
      <p:sp>
        <p:nvSpPr>
          <p:cNvPr id="5" name="Text 3"/>
          <p:cNvSpPr/>
          <p:nvPr/>
        </p:nvSpPr>
        <p:spPr>
          <a:xfrm>
            <a:off x="1125855" y="4360188"/>
            <a:ext cx="3085386" cy="385524"/>
          </a:xfrm>
          <a:prstGeom prst="rect">
            <a:avLst/>
          </a:prstGeom>
          <a:noFill/>
          <a:ln/>
        </p:spPr>
        <p:txBody>
          <a:bodyPr wrap="none" lIns="0" tIns="0" rIns="0" bIns="0" rtlCol="0" anchor="t"/>
          <a:lstStyle/>
          <a:p>
            <a:pPr marL="0" indent="0">
              <a:lnSpc>
                <a:spcPts val="3000"/>
              </a:lnSpc>
              <a:buNone/>
            </a:pPr>
            <a:r>
              <a:rPr lang="en-US" sz="2400" dirty="0">
                <a:solidFill>
                  <a:srgbClr val="E2E6E9"/>
                </a:solidFill>
                <a:latin typeface="Asar" pitchFamily="34" charset="0"/>
                <a:ea typeface="Asar" pitchFamily="34" charset="-122"/>
                <a:cs typeface="Asar" pitchFamily="34" charset="-120"/>
              </a:rPr>
              <a:t>Standar Resmi</a:t>
            </a:r>
            <a:endParaRPr lang="en-US" sz="2400" dirty="0"/>
          </a:p>
        </p:txBody>
      </p:sp>
      <p:sp>
        <p:nvSpPr>
          <p:cNvPr id="6" name="Text 4"/>
          <p:cNvSpPr/>
          <p:nvPr/>
        </p:nvSpPr>
        <p:spPr>
          <a:xfrm>
            <a:off x="1125855" y="4893707"/>
            <a:ext cx="5803940" cy="1184434"/>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Kata baku mengikuti aturan tata bahasa Indonesia yang telah ditetapkan oleh Badan Bahasa Indonesia. Ini memastikan keseragaman dalam penggunaan bahasa.</a:t>
            </a:r>
            <a:endParaRPr lang="en-US" sz="1900" dirty="0"/>
          </a:p>
        </p:txBody>
      </p:sp>
      <p:sp>
        <p:nvSpPr>
          <p:cNvPr id="7" name="Shape 5"/>
          <p:cNvSpPr/>
          <p:nvPr/>
        </p:nvSpPr>
        <p:spPr>
          <a:xfrm>
            <a:off x="7438668" y="4098131"/>
            <a:ext cx="6328053" cy="2242066"/>
          </a:xfrm>
          <a:prstGeom prst="roundRect">
            <a:avLst>
              <a:gd name="adj" fmla="val 4624"/>
            </a:avLst>
          </a:prstGeom>
          <a:solidFill>
            <a:srgbClr val="003180"/>
          </a:solidFill>
          <a:ln w="15240">
            <a:solidFill>
              <a:srgbClr val="194A99"/>
            </a:solidFill>
            <a:prstDash val="solid"/>
          </a:ln>
        </p:spPr>
      </p:sp>
      <p:sp>
        <p:nvSpPr>
          <p:cNvPr id="8" name="Text 6"/>
          <p:cNvSpPr/>
          <p:nvPr/>
        </p:nvSpPr>
        <p:spPr>
          <a:xfrm>
            <a:off x="7700724" y="4360188"/>
            <a:ext cx="3085386" cy="385524"/>
          </a:xfrm>
          <a:prstGeom prst="rect">
            <a:avLst/>
          </a:prstGeom>
          <a:noFill/>
          <a:ln/>
        </p:spPr>
        <p:txBody>
          <a:bodyPr wrap="none" lIns="0" tIns="0" rIns="0" bIns="0" rtlCol="0" anchor="t"/>
          <a:lstStyle/>
          <a:p>
            <a:pPr marL="0" indent="0">
              <a:lnSpc>
                <a:spcPts val="3000"/>
              </a:lnSpc>
              <a:buNone/>
            </a:pPr>
            <a:r>
              <a:rPr lang="en-US" sz="2400" dirty="0">
                <a:solidFill>
                  <a:srgbClr val="E2E6E9"/>
                </a:solidFill>
                <a:latin typeface="Asar" pitchFamily="34" charset="0"/>
                <a:ea typeface="Asar" pitchFamily="34" charset="-122"/>
                <a:cs typeface="Asar" pitchFamily="34" charset="-120"/>
              </a:rPr>
              <a:t>Keakuratan</a:t>
            </a:r>
            <a:endParaRPr lang="en-US" sz="2400" dirty="0"/>
          </a:p>
        </p:txBody>
      </p:sp>
      <p:sp>
        <p:nvSpPr>
          <p:cNvPr id="9" name="Text 7"/>
          <p:cNvSpPr/>
          <p:nvPr/>
        </p:nvSpPr>
        <p:spPr>
          <a:xfrm>
            <a:off x="7700724" y="4893707"/>
            <a:ext cx="5803940" cy="1184434"/>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Kata baku menjamin keakuratan makna dan pemahaman, menghindari ambiguitas dan salah tafsir dalam komunikasi.</a:t>
            </a:r>
            <a:endParaRPr lang="en-US" sz="1900" dirty="0"/>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8744200">
            <a:off x="12742952" y="6910714"/>
            <a:ext cx="2047295" cy="20472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3798" y="1420416"/>
            <a:ext cx="6170771" cy="771287"/>
          </a:xfrm>
          <a:prstGeom prst="rect">
            <a:avLst/>
          </a:prstGeom>
          <a:noFill/>
          <a:ln/>
        </p:spPr>
        <p:txBody>
          <a:bodyPr wrap="none" lIns="0" tIns="0" rIns="0" bIns="0" rtlCol="0" anchor="t"/>
          <a:lstStyle/>
          <a:p>
            <a:pPr marL="0" indent="0">
              <a:lnSpc>
                <a:spcPts val="6050"/>
              </a:lnSpc>
              <a:buNone/>
            </a:pPr>
            <a:r>
              <a:rPr lang="en-US" sz="4850" dirty="0">
                <a:solidFill>
                  <a:srgbClr val="F5F0F0"/>
                </a:solidFill>
                <a:latin typeface="Asar" pitchFamily="34" charset="0"/>
                <a:ea typeface="Asar" pitchFamily="34" charset="-122"/>
                <a:cs typeface="Asar" pitchFamily="34" charset="-120"/>
              </a:rPr>
              <a:t>Ciri-ciri Kata Baku</a:t>
            </a:r>
            <a:endParaRPr lang="en-US" sz="4850" dirty="0"/>
          </a:p>
        </p:txBody>
      </p:sp>
      <p:sp>
        <p:nvSpPr>
          <p:cNvPr id="3" name="Text 1"/>
          <p:cNvSpPr/>
          <p:nvPr/>
        </p:nvSpPr>
        <p:spPr>
          <a:xfrm>
            <a:off x="863798" y="2561868"/>
            <a:ext cx="12902803" cy="789622"/>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Kata baku memiliki beberapa ciri yang membedakannya dari kata nonbaku. Beberapa ciri utama meliputi penggunaan ejaan yang benar, bentuk kata yang sesuai dengan aturan tata bahasa, dan makna yang tepat.</a:t>
            </a:r>
            <a:endParaRPr lang="en-US" sz="1900" dirty="0"/>
          </a:p>
        </p:txBody>
      </p:sp>
      <p:sp>
        <p:nvSpPr>
          <p:cNvPr id="4" name="Shape 2"/>
          <p:cNvSpPr/>
          <p:nvPr/>
        </p:nvSpPr>
        <p:spPr>
          <a:xfrm>
            <a:off x="863798" y="3906798"/>
            <a:ext cx="555308" cy="555308"/>
          </a:xfrm>
          <a:prstGeom prst="roundRect">
            <a:avLst>
              <a:gd name="adj" fmla="val 18669"/>
            </a:avLst>
          </a:prstGeom>
          <a:solidFill>
            <a:srgbClr val="003180"/>
          </a:solidFill>
          <a:ln w="15240">
            <a:solidFill>
              <a:srgbClr val="194A99"/>
            </a:solidFill>
            <a:prstDash val="solid"/>
          </a:ln>
        </p:spPr>
      </p:sp>
      <p:sp>
        <p:nvSpPr>
          <p:cNvPr id="5" name="Text 3"/>
          <p:cNvSpPr/>
          <p:nvPr/>
        </p:nvSpPr>
        <p:spPr>
          <a:xfrm>
            <a:off x="1056203" y="3999309"/>
            <a:ext cx="170378" cy="370284"/>
          </a:xfrm>
          <a:prstGeom prst="rect">
            <a:avLst/>
          </a:prstGeom>
          <a:noFill/>
          <a:ln/>
        </p:spPr>
        <p:txBody>
          <a:bodyPr wrap="none" lIns="0" tIns="0" rIns="0" bIns="0" rtlCol="0" anchor="t"/>
          <a:lstStyle/>
          <a:p>
            <a:pPr marL="0" indent="0" algn="ctr">
              <a:lnSpc>
                <a:spcPts val="2900"/>
              </a:lnSpc>
              <a:buNone/>
            </a:pPr>
            <a:r>
              <a:rPr lang="en-US" sz="2900" dirty="0">
                <a:solidFill>
                  <a:srgbClr val="E2E6E9"/>
                </a:solidFill>
                <a:latin typeface="Asar" pitchFamily="34" charset="0"/>
                <a:ea typeface="Asar" pitchFamily="34" charset="-122"/>
                <a:cs typeface="Asar" pitchFamily="34" charset="-120"/>
              </a:rPr>
              <a:t>1</a:t>
            </a:r>
            <a:endParaRPr lang="en-US" sz="2900" dirty="0"/>
          </a:p>
        </p:txBody>
      </p:sp>
      <p:sp>
        <p:nvSpPr>
          <p:cNvPr id="6" name="Text 4"/>
          <p:cNvSpPr/>
          <p:nvPr/>
        </p:nvSpPr>
        <p:spPr>
          <a:xfrm>
            <a:off x="1665923" y="3906798"/>
            <a:ext cx="3085386" cy="385524"/>
          </a:xfrm>
          <a:prstGeom prst="rect">
            <a:avLst/>
          </a:prstGeom>
          <a:noFill/>
          <a:ln/>
        </p:spPr>
        <p:txBody>
          <a:bodyPr wrap="none" lIns="0" tIns="0" rIns="0" bIns="0" rtlCol="0" anchor="t"/>
          <a:lstStyle/>
          <a:p>
            <a:pPr marL="0" indent="0">
              <a:lnSpc>
                <a:spcPts val="3000"/>
              </a:lnSpc>
              <a:buNone/>
            </a:pPr>
            <a:r>
              <a:rPr lang="en-US" sz="2400" dirty="0">
                <a:solidFill>
                  <a:srgbClr val="E2E6E9"/>
                </a:solidFill>
                <a:latin typeface="Asar" pitchFamily="34" charset="0"/>
                <a:ea typeface="Asar" pitchFamily="34" charset="-122"/>
                <a:cs typeface="Asar" pitchFamily="34" charset="-120"/>
              </a:rPr>
              <a:t>Ejaan yang Benar</a:t>
            </a:r>
            <a:endParaRPr lang="en-US" sz="2400" dirty="0"/>
          </a:p>
        </p:txBody>
      </p:sp>
      <p:sp>
        <p:nvSpPr>
          <p:cNvPr id="7" name="Text 5"/>
          <p:cNvSpPr/>
          <p:nvPr/>
        </p:nvSpPr>
        <p:spPr>
          <a:xfrm>
            <a:off x="1665923" y="4440317"/>
            <a:ext cx="3334226" cy="1974056"/>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Kata baku mengikuti aturan ejaan yang berlaku, seperti penggunaan huruf vokal dan konsonan yang tepat, serta tanda baca yang sesuai.</a:t>
            </a:r>
            <a:endParaRPr lang="en-US" sz="1900" dirty="0"/>
          </a:p>
        </p:txBody>
      </p:sp>
      <p:sp>
        <p:nvSpPr>
          <p:cNvPr id="8" name="Shape 6"/>
          <p:cNvSpPr/>
          <p:nvPr/>
        </p:nvSpPr>
        <p:spPr>
          <a:xfrm>
            <a:off x="5246965" y="3906798"/>
            <a:ext cx="555308" cy="555308"/>
          </a:xfrm>
          <a:prstGeom prst="roundRect">
            <a:avLst>
              <a:gd name="adj" fmla="val 18669"/>
            </a:avLst>
          </a:prstGeom>
          <a:solidFill>
            <a:srgbClr val="003180"/>
          </a:solidFill>
          <a:ln w="15240">
            <a:solidFill>
              <a:srgbClr val="194A99"/>
            </a:solidFill>
            <a:prstDash val="solid"/>
          </a:ln>
        </p:spPr>
      </p:sp>
      <p:sp>
        <p:nvSpPr>
          <p:cNvPr id="9" name="Text 7"/>
          <p:cNvSpPr/>
          <p:nvPr/>
        </p:nvSpPr>
        <p:spPr>
          <a:xfrm>
            <a:off x="5420558" y="3999309"/>
            <a:ext cx="208121" cy="370284"/>
          </a:xfrm>
          <a:prstGeom prst="rect">
            <a:avLst/>
          </a:prstGeom>
          <a:noFill/>
          <a:ln/>
        </p:spPr>
        <p:txBody>
          <a:bodyPr wrap="none" lIns="0" tIns="0" rIns="0" bIns="0" rtlCol="0" anchor="t"/>
          <a:lstStyle/>
          <a:p>
            <a:pPr marL="0" indent="0" algn="ctr">
              <a:lnSpc>
                <a:spcPts val="2900"/>
              </a:lnSpc>
              <a:buNone/>
            </a:pPr>
            <a:r>
              <a:rPr lang="en-US" sz="2900" dirty="0">
                <a:solidFill>
                  <a:srgbClr val="E2E6E9"/>
                </a:solidFill>
                <a:latin typeface="Asar" pitchFamily="34" charset="0"/>
                <a:ea typeface="Asar" pitchFamily="34" charset="-122"/>
                <a:cs typeface="Asar" pitchFamily="34" charset="-120"/>
              </a:rPr>
              <a:t>2</a:t>
            </a:r>
            <a:endParaRPr lang="en-US" sz="2900" dirty="0"/>
          </a:p>
        </p:txBody>
      </p:sp>
      <p:sp>
        <p:nvSpPr>
          <p:cNvPr id="10" name="Text 8"/>
          <p:cNvSpPr/>
          <p:nvPr/>
        </p:nvSpPr>
        <p:spPr>
          <a:xfrm>
            <a:off x="6049089" y="3906798"/>
            <a:ext cx="3112770" cy="385524"/>
          </a:xfrm>
          <a:prstGeom prst="rect">
            <a:avLst/>
          </a:prstGeom>
          <a:noFill/>
          <a:ln/>
        </p:spPr>
        <p:txBody>
          <a:bodyPr wrap="none" lIns="0" tIns="0" rIns="0" bIns="0" rtlCol="0" anchor="t"/>
          <a:lstStyle/>
          <a:p>
            <a:pPr marL="0" indent="0">
              <a:lnSpc>
                <a:spcPts val="3000"/>
              </a:lnSpc>
              <a:buNone/>
            </a:pPr>
            <a:r>
              <a:rPr lang="en-US" sz="2400" dirty="0">
                <a:solidFill>
                  <a:srgbClr val="E2E6E9"/>
                </a:solidFill>
                <a:latin typeface="Asar" pitchFamily="34" charset="0"/>
                <a:ea typeface="Asar" pitchFamily="34" charset="-122"/>
                <a:cs typeface="Asar" pitchFamily="34" charset="-120"/>
              </a:rPr>
              <a:t>Bentuk Kata yang Tepat</a:t>
            </a:r>
            <a:endParaRPr lang="en-US" sz="2400" dirty="0"/>
          </a:p>
        </p:txBody>
      </p:sp>
      <p:sp>
        <p:nvSpPr>
          <p:cNvPr id="11" name="Text 9"/>
          <p:cNvSpPr/>
          <p:nvPr/>
        </p:nvSpPr>
        <p:spPr>
          <a:xfrm>
            <a:off x="6049089" y="4440317"/>
            <a:ext cx="3334226" cy="2368868"/>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Kata baku memiliki bentuk kata yang benar, sesuai dengan aturan tata bahasa Indonesia, seperti penggunaan akhiran, imbuhan, dan bentuk kata yang sesuai.</a:t>
            </a:r>
            <a:endParaRPr lang="en-US" sz="1900" dirty="0"/>
          </a:p>
        </p:txBody>
      </p:sp>
      <p:sp>
        <p:nvSpPr>
          <p:cNvPr id="12" name="Shape 10"/>
          <p:cNvSpPr/>
          <p:nvPr/>
        </p:nvSpPr>
        <p:spPr>
          <a:xfrm>
            <a:off x="9630132" y="3906798"/>
            <a:ext cx="555308" cy="555308"/>
          </a:xfrm>
          <a:prstGeom prst="roundRect">
            <a:avLst>
              <a:gd name="adj" fmla="val 18669"/>
            </a:avLst>
          </a:prstGeom>
          <a:solidFill>
            <a:srgbClr val="003180"/>
          </a:solidFill>
          <a:ln w="15240">
            <a:solidFill>
              <a:srgbClr val="194A99"/>
            </a:solidFill>
            <a:prstDash val="solid"/>
          </a:ln>
        </p:spPr>
      </p:sp>
      <p:sp>
        <p:nvSpPr>
          <p:cNvPr id="13" name="Text 11"/>
          <p:cNvSpPr/>
          <p:nvPr/>
        </p:nvSpPr>
        <p:spPr>
          <a:xfrm>
            <a:off x="9804678" y="3999309"/>
            <a:ext cx="206216" cy="370284"/>
          </a:xfrm>
          <a:prstGeom prst="rect">
            <a:avLst/>
          </a:prstGeom>
          <a:noFill/>
          <a:ln/>
        </p:spPr>
        <p:txBody>
          <a:bodyPr wrap="none" lIns="0" tIns="0" rIns="0" bIns="0" rtlCol="0" anchor="t"/>
          <a:lstStyle/>
          <a:p>
            <a:pPr marL="0" indent="0" algn="ctr">
              <a:lnSpc>
                <a:spcPts val="2900"/>
              </a:lnSpc>
              <a:buNone/>
            </a:pPr>
            <a:r>
              <a:rPr lang="en-US" sz="2900" dirty="0">
                <a:solidFill>
                  <a:srgbClr val="E2E6E9"/>
                </a:solidFill>
                <a:latin typeface="Asar" pitchFamily="34" charset="0"/>
                <a:ea typeface="Asar" pitchFamily="34" charset="-122"/>
                <a:cs typeface="Asar" pitchFamily="34" charset="-120"/>
              </a:rPr>
              <a:t>3</a:t>
            </a:r>
            <a:endParaRPr lang="en-US" sz="2900" dirty="0"/>
          </a:p>
        </p:txBody>
      </p:sp>
      <p:sp>
        <p:nvSpPr>
          <p:cNvPr id="14" name="Text 12"/>
          <p:cNvSpPr/>
          <p:nvPr/>
        </p:nvSpPr>
        <p:spPr>
          <a:xfrm>
            <a:off x="10432256" y="3906798"/>
            <a:ext cx="3085386" cy="385524"/>
          </a:xfrm>
          <a:prstGeom prst="rect">
            <a:avLst/>
          </a:prstGeom>
          <a:noFill/>
          <a:ln/>
        </p:spPr>
        <p:txBody>
          <a:bodyPr wrap="none" lIns="0" tIns="0" rIns="0" bIns="0" rtlCol="0" anchor="t"/>
          <a:lstStyle/>
          <a:p>
            <a:pPr marL="0" indent="0">
              <a:lnSpc>
                <a:spcPts val="3000"/>
              </a:lnSpc>
              <a:buNone/>
            </a:pPr>
            <a:r>
              <a:rPr lang="en-US" sz="2400" dirty="0">
                <a:solidFill>
                  <a:srgbClr val="E2E6E9"/>
                </a:solidFill>
                <a:latin typeface="Asar" pitchFamily="34" charset="0"/>
                <a:ea typeface="Asar" pitchFamily="34" charset="-122"/>
                <a:cs typeface="Asar" pitchFamily="34" charset="-120"/>
              </a:rPr>
              <a:t>Makna yang Tepat</a:t>
            </a:r>
            <a:endParaRPr lang="en-US" sz="2400" dirty="0"/>
          </a:p>
        </p:txBody>
      </p:sp>
      <p:sp>
        <p:nvSpPr>
          <p:cNvPr id="15" name="Text 13"/>
          <p:cNvSpPr/>
          <p:nvPr/>
        </p:nvSpPr>
        <p:spPr>
          <a:xfrm>
            <a:off x="10432256" y="4440317"/>
            <a:ext cx="3334226" cy="1579245"/>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Kata baku memiliki makna yang jelas dan tidak ambigu. Ini memastikan pemahaman yang tepat dalam komunikasi.</a:t>
            </a:r>
            <a:endParaRPr lang="en-US" sz="1900" dirty="0"/>
          </a:p>
        </p:txBody>
      </p:sp>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8744200">
            <a:off x="12742952" y="6910714"/>
            <a:ext cx="2047295" cy="204729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63798" y="1691997"/>
            <a:ext cx="6170771" cy="771287"/>
          </a:xfrm>
          <a:prstGeom prst="rect">
            <a:avLst/>
          </a:prstGeom>
          <a:noFill/>
          <a:ln/>
        </p:spPr>
        <p:txBody>
          <a:bodyPr wrap="none" lIns="0" tIns="0" rIns="0" bIns="0" rtlCol="0" anchor="t"/>
          <a:lstStyle/>
          <a:p>
            <a:pPr marL="0" indent="0">
              <a:lnSpc>
                <a:spcPts val="6050"/>
              </a:lnSpc>
              <a:buNone/>
            </a:pPr>
            <a:r>
              <a:rPr lang="en-US" sz="4850" dirty="0">
                <a:solidFill>
                  <a:srgbClr val="F5F0F0"/>
                </a:solidFill>
                <a:latin typeface="Asar" pitchFamily="34" charset="0"/>
                <a:ea typeface="Asar" pitchFamily="34" charset="-122"/>
                <a:cs typeface="Asar" pitchFamily="34" charset="-120"/>
              </a:rPr>
              <a:t>Definisi Kata Nonbaku</a:t>
            </a:r>
            <a:endParaRPr lang="en-US" sz="4850" dirty="0"/>
          </a:p>
        </p:txBody>
      </p:sp>
      <p:sp>
        <p:nvSpPr>
          <p:cNvPr id="3" name="Text 1"/>
          <p:cNvSpPr/>
          <p:nvPr/>
        </p:nvSpPr>
        <p:spPr>
          <a:xfrm>
            <a:off x="863798" y="2833449"/>
            <a:ext cx="12902803" cy="789622"/>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Kata nonbaku adalah bentuk kata yang tidak dibakukan oleh Badan Bahasa Indonesia. Kata nonbaku umumnya digunakan dalam komunikasi informal, seperti dalam percakapan sehari-hari dan di media sosial.</a:t>
            </a:r>
            <a:endParaRPr lang="en-US" sz="1900" dirty="0"/>
          </a:p>
        </p:txBody>
      </p:sp>
      <p:sp>
        <p:nvSpPr>
          <p:cNvPr id="4" name="Shape 2"/>
          <p:cNvSpPr/>
          <p:nvPr/>
        </p:nvSpPr>
        <p:spPr>
          <a:xfrm>
            <a:off x="863798" y="3900726"/>
            <a:ext cx="6328053" cy="2636877"/>
          </a:xfrm>
          <a:prstGeom prst="roundRect">
            <a:avLst>
              <a:gd name="adj" fmla="val 3932"/>
            </a:avLst>
          </a:prstGeom>
          <a:solidFill>
            <a:srgbClr val="003180"/>
          </a:solidFill>
          <a:ln w="15240">
            <a:solidFill>
              <a:srgbClr val="194A99"/>
            </a:solidFill>
            <a:prstDash val="solid"/>
          </a:ln>
        </p:spPr>
      </p:sp>
      <p:sp>
        <p:nvSpPr>
          <p:cNvPr id="5" name="Text 3"/>
          <p:cNvSpPr/>
          <p:nvPr/>
        </p:nvSpPr>
        <p:spPr>
          <a:xfrm>
            <a:off x="1125855" y="4162782"/>
            <a:ext cx="3085386" cy="385524"/>
          </a:xfrm>
          <a:prstGeom prst="rect">
            <a:avLst/>
          </a:prstGeom>
          <a:noFill/>
          <a:ln/>
        </p:spPr>
        <p:txBody>
          <a:bodyPr wrap="none" lIns="0" tIns="0" rIns="0" bIns="0" rtlCol="0" anchor="t"/>
          <a:lstStyle/>
          <a:p>
            <a:pPr marL="0" indent="0">
              <a:lnSpc>
                <a:spcPts val="3000"/>
              </a:lnSpc>
              <a:buNone/>
            </a:pPr>
            <a:r>
              <a:rPr lang="en-US" sz="2400" dirty="0">
                <a:solidFill>
                  <a:srgbClr val="E2E6E9"/>
                </a:solidFill>
                <a:latin typeface="Asar" pitchFamily="34" charset="0"/>
                <a:ea typeface="Asar" pitchFamily="34" charset="-122"/>
                <a:cs typeface="Asar" pitchFamily="34" charset="-120"/>
              </a:rPr>
              <a:t>Informal</a:t>
            </a:r>
            <a:endParaRPr lang="en-US" sz="2400" dirty="0"/>
          </a:p>
        </p:txBody>
      </p:sp>
      <p:sp>
        <p:nvSpPr>
          <p:cNvPr id="6" name="Text 4"/>
          <p:cNvSpPr/>
          <p:nvPr/>
        </p:nvSpPr>
        <p:spPr>
          <a:xfrm>
            <a:off x="1125855" y="4696301"/>
            <a:ext cx="5803940" cy="1184434"/>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Kata nonbaku digunakan dalam situasi santai dan tidak resmi. Ini adalah bentuk bahasa yang lebih santai dan bebas.</a:t>
            </a:r>
            <a:endParaRPr lang="en-US" sz="1900" dirty="0"/>
          </a:p>
        </p:txBody>
      </p:sp>
      <p:sp>
        <p:nvSpPr>
          <p:cNvPr id="7" name="Shape 5"/>
          <p:cNvSpPr/>
          <p:nvPr/>
        </p:nvSpPr>
        <p:spPr>
          <a:xfrm>
            <a:off x="7438668" y="3900726"/>
            <a:ext cx="6328053" cy="2636877"/>
          </a:xfrm>
          <a:prstGeom prst="roundRect">
            <a:avLst>
              <a:gd name="adj" fmla="val 3932"/>
            </a:avLst>
          </a:prstGeom>
          <a:solidFill>
            <a:srgbClr val="003180"/>
          </a:solidFill>
          <a:ln w="15240">
            <a:solidFill>
              <a:srgbClr val="194A99"/>
            </a:solidFill>
            <a:prstDash val="solid"/>
          </a:ln>
        </p:spPr>
      </p:sp>
      <p:sp>
        <p:nvSpPr>
          <p:cNvPr id="8" name="Text 6"/>
          <p:cNvSpPr/>
          <p:nvPr/>
        </p:nvSpPr>
        <p:spPr>
          <a:xfrm>
            <a:off x="7700724" y="4162782"/>
            <a:ext cx="3085386" cy="385524"/>
          </a:xfrm>
          <a:prstGeom prst="rect">
            <a:avLst/>
          </a:prstGeom>
          <a:noFill/>
          <a:ln/>
        </p:spPr>
        <p:txBody>
          <a:bodyPr wrap="none" lIns="0" tIns="0" rIns="0" bIns="0" rtlCol="0" anchor="t"/>
          <a:lstStyle/>
          <a:p>
            <a:pPr marL="0" indent="0">
              <a:lnSpc>
                <a:spcPts val="3000"/>
              </a:lnSpc>
              <a:buNone/>
            </a:pPr>
            <a:r>
              <a:rPr lang="en-US" sz="2400" dirty="0">
                <a:solidFill>
                  <a:srgbClr val="E2E6E9"/>
                </a:solidFill>
                <a:latin typeface="Asar" pitchFamily="34" charset="0"/>
                <a:ea typeface="Asar" pitchFamily="34" charset="-122"/>
                <a:cs typeface="Asar" pitchFamily="34" charset="-120"/>
              </a:rPr>
              <a:t>Regional</a:t>
            </a:r>
            <a:endParaRPr lang="en-US" sz="2400" dirty="0"/>
          </a:p>
        </p:txBody>
      </p:sp>
      <p:sp>
        <p:nvSpPr>
          <p:cNvPr id="9" name="Text 7"/>
          <p:cNvSpPr/>
          <p:nvPr/>
        </p:nvSpPr>
        <p:spPr>
          <a:xfrm>
            <a:off x="7700724" y="4696301"/>
            <a:ext cx="5803940" cy="1579245"/>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Kata nonbaku sering kali mencerminkan dialek regional atau bahasa daerah tertentu. Ini dapat menambah warna dan karakter pada percakapan informal.</a:t>
            </a:r>
            <a:endParaRPr lang="en-US" sz="1900" dirty="0"/>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8744200">
            <a:off x="12742952" y="6910714"/>
            <a:ext cx="2047295" cy="20472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63798" y="1030248"/>
            <a:ext cx="6170771" cy="771287"/>
          </a:xfrm>
          <a:prstGeom prst="rect">
            <a:avLst/>
          </a:prstGeom>
          <a:noFill/>
          <a:ln/>
        </p:spPr>
        <p:txBody>
          <a:bodyPr wrap="none" lIns="0" tIns="0" rIns="0" bIns="0" rtlCol="0" anchor="t"/>
          <a:lstStyle/>
          <a:p>
            <a:pPr marL="0" indent="0">
              <a:lnSpc>
                <a:spcPts val="6050"/>
              </a:lnSpc>
              <a:buNone/>
            </a:pPr>
            <a:r>
              <a:rPr lang="en-US" sz="4850" dirty="0">
                <a:solidFill>
                  <a:srgbClr val="F5F0F0"/>
                </a:solidFill>
                <a:latin typeface="Asar" pitchFamily="34" charset="0"/>
                <a:ea typeface="Asar" pitchFamily="34" charset="-122"/>
                <a:cs typeface="Asar" pitchFamily="34" charset="-120"/>
              </a:rPr>
              <a:t>Ciri-ciri Kata Nonbaku</a:t>
            </a:r>
            <a:endParaRPr lang="en-US" sz="4850" dirty="0"/>
          </a:p>
        </p:txBody>
      </p:sp>
      <p:sp>
        <p:nvSpPr>
          <p:cNvPr id="3" name="Text 1"/>
          <p:cNvSpPr/>
          <p:nvPr/>
        </p:nvSpPr>
        <p:spPr>
          <a:xfrm>
            <a:off x="863798" y="2171700"/>
            <a:ext cx="12902803" cy="789622"/>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Kata nonbaku juga memiliki ciri-ciri yang membuatnya berbeda dari kata baku. Ciri-cirinya meliputi penggunaan ejaan yang tidak baku, bentuk kata yang tidak sesuai aturan, dan makna yang tidak selalu jelas.</a:t>
            </a:r>
            <a:endParaRPr lang="en-US" sz="1900" dirty="0"/>
          </a:p>
        </p:txBody>
      </p:sp>
      <p:sp>
        <p:nvSpPr>
          <p:cNvPr id="4" name="Shape 2"/>
          <p:cNvSpPr/>
          <p:nvPr/>
        </p:nvSpPr>
        <p:spPr>
          <a:xfrm>
            <a:off x="863798" y="3516630"/>
            <a:ext cx="555308" cy="555308"/>
          </a:xfrm>
          <a:prstGeom prst="roundRect">
            <a:avLst>
              <a:gd name="adj" fmla="val 18669"/>
            </a:avLst>
          </a:prstGeom>
          <a:solidFill>
            <a:srgbClr val="003180"/>
          </a:solidFill>
          <a:ln w="15240">
            <a:solidFill>
              <a:srgbClr val="194A99"/>
            </a:solidFill>
            <a:prstDash val="solid"/>
          </a:ln>
        </p:spPr>
      </p:sp>
      <p:sp>
        <p:nvSpPr>
          <p:cNvPr id="5" name="Text 3"/>
          <p:cNvSpPr/>
          <p:nvPr/>
        </p:nvSpPr>
        <p:spPr>
          <a:xfrm>
            <a:off x="1056203" y="3609142"/>
            <a:ext cx="170378" cy="370284"/>
          </a:xfrm>
          <a:prstGeom prst="rect">
            <a:avLst/>
          </a:prstGeom>
          <a:noFill/>
          <a:ln/>
        </p:spPr>
        <p:txBody>
          <a:bodyPr wrap="none" lIns="0" tIns="0" rIns="0" bIns="0" rtlCol="0" anchor="t"/>
          <a:lstStyle/>
          <a:p>
            <a:pPr marL="0" indent="0" algn="ctr">
              <a:lnSpc>
                <a:spcPts val="2900"/>
              </a:lnSpc>
              <a:buNone/>
            </a:pPr>
            <a:r>
              <a:rPr lang="en-US" sz="2900" dirty="0">
                <a:solidFill>
                  <a:srgbClr val="E2E6E9"/>
                </a:solidFill>
                <a:latin typeface="Asar" pitchFamily="34" charset="0"/>
                <a:ea typeface="Asar" pitchFamily="34" charset="-122"/>
                <a:cs typeface="Asar" pitchFamily="34" charset="-120"/>
              </a:rPr>
              <a:t>1</a:t>
            </a:r>
            <a:endParaRPr lang="en-US" sz="2900" dirty="0"/>
          </a:p>
        </p:txBody>
      </p:sp>
      <p:sp>
        <p:nvSpPr>
          <p:cNvPr id="6" name="Text 4"/>
          <p:cNvSpPr/>
          <p:nvPr/>
        </p:nvSpPr>
        <p:spPr>
          <a:xfrm>
            <a:off x="1665923" y="3516630"/>
            <a:ext cx="3085386" cy="385524"/>
          </a:xfrm>
          <a:prstGeom prst="rect">
            <a:avLst/>
          </a:prstGeom>
          <a:noFill/>
          <a:ln/>
        </p:spPr>
        <p:txBody>
          <a:bodyPr wrap="none" lIns="0" tIns="0" rIns="0" bIns="0" rtlCol="0" anchor="t"/>
          <a:lstStyle/>
          <a:p>
            <a:pPr marL="0" indent="0">
              <a:lnSpc>
                <a:spcPts val="3000"/>
              </a:lnSpc>
              <a:buNone/>
            </a:pPr>
            <a:r>
              <a:rPr lang="en-US" sz="2400" dirty="0">
                <a:solidFill>
                  <a:srgbClr val="E2E6E9"/>
                </a:solidFill>
                <a:latin typeface="Asar" pitchFamily="34" charset="0"/>
                <a:ea typeface="Asar" pitchFamily="34" charset="-122"/>
                <a:cs typeface="Asar" pitchFamily="34" charset="-120"/>
              </a:rPr>
              <a:t>Ejaan yang Tidak Baku</a:t>
            </a:r>
            <a:endParaRPr lang="en-US" sz="2400" dirty="0"/>
          </a:p>
        </p:txBody>
      </p:sp>
      <p:sp>
        <p:nvSpPr>
          <p:cNvPr id="7" name="Text 5"/>
          <p:cNvSpPr/>
          <p:nvPr/>
        </p:nvSpPr>
        <p:spPr>
          <a:xfrm>
            <a:off x="1665923" y="4050149"/>
            <a:ext cx="3334226" cy="2368868"/>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Kata nonbaku mungkin menggunakan ejaan yang tidak sesuai dengan aturan baku, seperti penggantian huruf atau penggunaan tanda baca yang tidak tepat.</a:t>
            </a:r>
            <a:endParaRPr lang="en-US" sz="1900" dirty="0"/>
          </a:p>
        </p:txBody>
      </p:sp>
      <p:sp>
        <p:nvSpPr>
          <p:cNvPr id="8" name="Shape 6"/>
          <p:cNvSpPr/>
          <p:nvPr/>
        </p:nvSpPr>
        <p:spPr>
          <a:xfrm>
            <a:off x="5246965" y="3516630"/>
            <a:ext cx="555308" cy="555308"/>
          </a:xfrm>
          <a:prstGeom prst="roundRect">
            <a:avLst>
              <a:gd name="adj" fmla="val 18669"/>
            </a:avLst>
          </a:prstGeom>
          <a:solidFill>
            <a:srgbClr val="003180"/>
          </a:solidFill>
          <a:ln w="15240">
            <a:solidFill>
              <a:srgbClr val="194A99"/>
            </a:solidFill>
            <a:prstDash val="solid"/>
          </a:ln>
        </p:spPr>
      </p:sp>
      <p:sp>
        <p:nvSpPr>
          <p:cNvPr id="9" name="Text 7"/>
          <p:cNvSpPr/>
          <p:nvPr/>
        </p:nvSpPr>
        <p:spPr>
          <a:xfrm>
            <a:off x="5420558" y="3609142"/>
            <a:ext cx="208121" cy="370284"/>
          </a:xfrm>
          <a:prstGeom prst="rect">
            <a:avLst/>
          </a:prstGeom>
          <a:noFill/>
          <a:ln/>
        </p:spPr>
        <p:txBody>
          <a:bodyPr wrap="none" lIns="0" tIns="0" rIns="0" bIns="0" rtlCol="0" anchor="t"/>
          <a:lstStyle/>
          <a:p>
            <a:pPr marL="0" indent="0" algn="ctr">
              <a:lnSpc>
                <a:spcPts val="2900"/>
              </a:lnSpc>
              <a:buNone/>
            </a:pPr>
            <a:r>
              <a:rPr lang="en-US" sz="2900" dirty="0">
                <a:solidFill>
                  <a:srgbClr val="E2E6E9"/>
                </a:solidFill>
                <a:latin typeface="Asar" pitchFamily="34" charset="0"/>
                <a:ea typeface="Asar" pitchFamily="34" charset="-122"/>
                <a:cs typeface="Asar" pitchFamily="34" charset="-120"/>
              </a:rPr>
              <a:t>2</a:t>
            </a:r>
            <a:endParaRPr lang="en-US" sz="2900" dirty="0"/>
          </a:p>
        </p:txBody>
      </p:sp>
      <p:sp>
        <p:nvSpPr>
          <p:cNvPr id="10" name="Text 8"/>
          <p:cNvSpPr/>
          <p:nvPr/>
        </p:nvSpPr>
        <p:spPr>
          <a:xfrm>
            <a:off x="6049089" y="3516630"/>
            <a:ext cx="3334226" cy="771049"/>
          </a:xfrm>
          <a:prstGeom prst="rect">
            <a:avLst/>
          </a:prstGeom>
          <a:noFill/>
          <a:ln/>
        </p:spPr>
        <p:txBody>
          <a:bodyPr wrap="square" lIns="0" tIns="0" rIns="0" bIns="0" rtlCol="0" anchor="t"/>
          <a:lstStyle/>
          <a:p>
            <a:pPr marL="0" indent="0">
              <a:lnSpc>
                <a:spcPts val="3000"/>
              </a:lnSpc>
              <a:buNone/>
            </a:pPr>
            <a:r>
              <a:rPr lang="en-US" sz="2400" dirty="0">
                <a:solidFill>
                  <a:srgbClr val="E2E6E9"/>
                </a:solidFill>
                <a:latin typeface="Asar" pitchFamily="34" charset="0"/>
                <a:ea typeface="Asar" pitchFamily="34" charset="-122"/>
                <a:cs typeface="Asar" pitchFamily="34" charset="-120"/>
              </a:rPr>
              <a:t>Bentuk Kata yang Tidak Tepat</a:t>
            </a:r>
            <a:endParaRPr lang="en-US" sz="2400" dirty="0"/>
          </a:p>
        </p:txBody>
      </p:sp>
      <p:sp>
        <p:nvSpPr>
          <p:cNvPr id="11" name="Text 9"/>
          <p:cNvSpPr/>
          <p:nvPr/>
        </p:nvSpPr>
        <p:spPr>
          <a:xfrm>
            <a:off x="6049089" y="4435673"/>
            <a:ext cx="3334226" cy="2763679"/>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Kata nonbaku dapat menggunakan bentuk kata yang tidak sesuai dengan aturan tata bahasa, seperti penggunaan akhiran yang tidak tepat atau perubahan bentuk kata yang tidak baku.</a:t>
            </a:r>
            <a:endParaRPr lang="en-US" sz="1900" dirty="0"/>
          </a:p>
        </p:txBody>
      </p:sp>
      <p:sp>
        <p:nvSpPr>
          <p:cNvPr id="12" name="Shape 10"/>
          <p:cNvSpPr/>
          <p:nvPr/>
        </p:nvSpPr>
        <p:spPr>
          <a:xfrm>
            <a:off x="9630132" y="3516630"/>
            <a:ext cx="555308" cy="555308"/>
          </a:xfrm>
          <a:prstGeom prst="roundRect">
            <a:avLst>
              <a:gd name="adj" fmla="val 18669"/>
            </a:avLst>
          </a:prstGeom>
          <a:solidFill>
            <a:srgbClr val="003180"/>
          </a:solidFill>
          <a:ln w="15240">
            <a:solidFill>
              <a:srgbClr val="194A99"/>
            </a:solidFill>
            <a:prstDash val="solid"/>
          </a:ln>
        </p:spPr>
      </p:sp>
      <p:sp>
        <p:nvSpPr>
          <p:cNvPr id="13" name="Text 11"/>
          <p:cNvSpPr/>
          <p:nvPr/>
        </p:nvSpPr>
        <p:spPr>
          <a:xfrm>
            <a:off x="9804678" y="3609142"/>
            <a:ext cx="206216" cy="370284"/>
          </a:xfrm>
          <a:prstGeom prst="rect">
            <a:avLst/>
          </a:prstGeom>
          <a:noFill/>
          <a:ln/>
        </p:spPr>
        <p:txBody>
          <a:bodyPr wrap="none" lIns="0" tIns="0" rIns="0" bIns="0" rtlCol="0" anchor="t"/>
          <a:lstStyle/>
          <a:p>
            <a:pPr marL="0" indent="0" algn="ctr">
              <a:lnSpc>
                <a:spcPts val="2900"/>
              </a:lnSpc>
              <a:buNone/>
            </a:pPr>
            <a:r>
              <a:rPr lang="en-US" sz="2900" dirty="0">
                <a:solidFill>
                  <a:srgbClr val="E2E6E9"/>
                </a:solidFill>
                <a:latin typeface="Asar" pitchFamily="34" charset="0"/>
                <a:ea typeface="Asar" pitchFamily="34" charset="-122"/>
                <a:cs typeface="Asar" pitchFamily="34" charset="-120"/>
              </a:rPr>
              <a:t>3</a:t>
            </a:r>
            <a:endParaRPr lang="en-US" sz="2900" dirty="0"/>
          </a:p>
        </p:txBody>
      </p:sp>
      <p:sp>
        <p:nvSpPr>
          <p:cNvPr id="14" name="Text 12"/>
          <p:cNvSpPr/>
          <p:nvPr/>
        </p:nvSpPr>
        <p:spPr>
          <a:xfrm>
            <a:off x="10432256" y="3516630"/>
            <a:ext cx="3098602" cy="385524"/>
          </a:xfrm>
          <a:prstGeom prst="rect">
            <a:avLst/>
          </a:prstGeom>
          <a:noFill/>
          <a:ln/>
        </p:spPr>
        <p:txBody>
          <a:bodyPr wrap="none" lIns="0" tIns="0" rIns="0" bIns="0" rtlCol="0" anchor="t"/>
          <a:lstStyle/>
          <a:p>
            <a:pPr marL="0" indent="0">
              <a:lnSpc>
                <a:spcPts val="3000"/>
              </a:lnSpc>
              <a:buNone/>
            </a:pPr>
            <a:r>
              <a:rPr lang="en-US" sz="2400" dirty="0">
                <a:solidFill>
                  <a:srgbClr val="E2E6E9"/>
                </a:solidFill>
                <a:latin typeface="Asar" pitchFamily="34" charset="0"/>
                <a:ea typeface="Asar" pitchFamily="34" charset="-122"/>
                <a:cs typeface="Asar" pitchFamily="34" charset="-120"/>
              </a:rPr>
              <a:t>Makna yang Tidak Jelas</a:t>
            </a:r>
            <a:endParaRPr lang="en-US" sz="2400" dirty="0"/>
          </a:p>
        </p:txBody>
      </p:sp>
      <p:sp>
        <p:nvSpPr>
          <p:cNvPr id="15" name="Text 13"/>
          <p:cNvSpPr/>
          <p:nvPr/>
        </p:nvSpPr>
        <p:spPr>
          <a:xfrm>
            <a:off x="10432256" y="4050149"/>
            <a:ext cx="3334226" cy="1974056"/>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Kata nonbaku terkadang memiliki makna yang tidak jelas atau ambigu, yang dapat menyebabkan kesalahpahaman dalam komunikasi.</a:t>
            </a:r>
            <a:endParaRPr lang="en-US" sz="1900" dirty="0"/>
          </a:p>
        </p:txBody>
      </p:sp>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8744200">
            <a:off x="12742952" y="6910714"/>
            <a:ext cx="2047295" cy="204729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3798" y="1805821"/>
            <a:ext cx="12448342" cy="771287"/>
          </a:xfrm>
          <a:prstGeom prst="rect">
            <a:avLst/>
          </a:prstGeom>
          <a:noFill/>
          <a:ln/>
        </p:spPr>
        <p:txBody>
          <a:bodyPr wrap="none" lIns="0" tIns="0" rIns="0" bIns="0" rtlCol="0" anchor="t"/>
          <a:lstStyle/>
          <a:p>
            <a:pPr marL="0" indent="0">
              <a:lnSpc>
                <a:spcPts val="6050"/>
              </a:lnSpc>
              <a:buNone/>
            </a:pPr>
            <a:r>
              <a:rPr lang="en-US" sz="4850" dirty="0">
                <a:solidFill>
                  <a:srgbClr val="F5F0F0"/>
                </a:solidFill>
                <a:latin typeface="Asar" pitchFamily="34" charset="0"/>
                <a:ea typeface="Asar" pitchFamily="34" charset="-122"/>
                <a:cs typeface="Asar" pitchFamily="34" charset="-120"/>
              </a:rPr>
              <a:t>Perbedaan Penggunaan Kata Baku dan Nonbaku</a:t>
            </a:r>
            <a:endParaRPr lang="en-US" sz="4850" dirty="0"/>
          </a:p>
        </p:txBody>
      </p:sp>
      <p:sp>
        <p:nvSpPr>
          <p:cNvPr id="3" name="Text 1"/>
          <p:cNvSpPr/>
          <p:nvPr/>
        </p:nvSpPr>
        <p:spPr>
          <a:xfrm>
            <a:off x="863798" y="3070741"/>
            <a:ext cx="12902803" cy="789622"/>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Penggunaan kata baku dan nonbaku sangat bergantung pada situasi dan konteks komunikasi. Kata baku lebih formal, sedangkan kata nonbaku lebih informal dan santai.</a:t>
            </a:r>
            <a:endParaRPr lang="en-US" sz="1900" dirty="0"/>
          </a:p>
        </p:txBody>
      </p:sp>
      <p:sp>
        <p:nvSpPr>
          <p:cNvPr id="4" name="Text 2"/>
          <p:cNvSpPr/>
          <p:nvPr/>
        </p:nvSpPr>
        <p:spPr>
          <a:xfrm>
            <a:off x="863798" y="4384834"/>
            <a:ext cx="3085386" cy="385524"/>
          </a:xfrm>
          <a:prstGeom prst="rect">
            <a:avLst/>
          </a:prstGeom>
          <a:noFill/>
          <a:ln/>
        </p:spPr>
        <p:txBody>
          <a:bodyPr wrap="none" lIns="0" tIns="0" rIns="0" bIns="0" rtlCol="0" anchor="t"/>
          <a:lstStyle/>
          <a:p>
            <a:pPr marL="0" indent="0">
              <a:lnSpc>
                <a:spcPts val="3000"/>
              </a:lnSpc>
              <a:buNone/>
            </a:pPr>
            <a:r>
              <a:rPr lang="en-US" sz="2400" dirty="0">
                <a:solidFill>
                  <a:srgbClr val="F5F0F0"/>
                </a:solidFill>
                <a:latin typeface="Asar" pitchFamily="34" charset="0"/>
                <a:ea typeface="Asar" pitchFamily="34" charset="-122"/>
                <a:cs typeface="Asar" pitchFamily="34" charset="-120"/>
              </a:rPr>
              <a:t>Situasi Formal</a:t>
            </a:r>
            <a:endParaRPr lang="en-US" sz="2400" dirty="0"/>
          </a:p>
        </p:txBody>
      </p:sp>
      <p:sp>
        <p:nvSpPr>
          <p:cNvPr id="5" name="Text 3"/>
          <p:cNvSpPr/>
          <p:nvPr/>
        </p:nvSpPr>
        <p:spPr>
          <a:xfrm>
            <a:off x="863798" y="5017175"/>
            <a:ext cx="6150293" cy="1184434"/>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Dalam situasi formal, seperti presentasi, seminar, dan laporan resmi, penggunaan kata baku sangat penting untuk menjaga kredibilitas dan profesionalitas.</a:t>
            </a:r>
            <a:endParaRPr lang="en-US" sz="1900" dirty="0"/>
          </a:p>
        </p:txBody>
      </p:sp>
      <p:sp>
        <p:nvSpPr>
          <p:cNvPr id="6" name="Text 4"/>
          <p:cNvSpPr/>
          <p:nvPr/>
        </p:nvSpPr>
        <p:spPr>
          <a:xfrm>
            <a:off x="7623929" y="4384834"/>
            <a:ext cx="3085386" cy="385524"/>
          </a:xfrm>
          <a:prstGeom prst="rect">
            <a:avLst/>
          </a:prstGeom>
          <a:noFill/>
          <a:ln/>
        </p:spPr>
        <p:txBody>
          <a:bodyPr wrap="none" lIns="0" tIns="0" rIns="0" bIns="0" rtlCol="0" anchor="t"/>
          <a:lstStyle/>
          <a:p>
            <a:pPr marL="0" indent="0">
              <a:lnSpc>
                <a:spcPts val="3000"/>
              </a:lnSpc>
              <a:buNone/>
            </a:pPr>
            <a:r>
              <a:rPr lang="en-US" sz="2400" dirty="0">
                <a:solidFill>
                  <a:srgbClr val="F5F0F0"/>
                </a:solidFill>
                <a:latin typeface="Asar" pitchFamily="34" charset="0"/>
                <a:ea typeface="Asar" pitchFamily="34" charset="-122"/>
                <a:cs typeface="Asar" pitchFamily="34" charset="-120"/>
              </a:rPr>
              <a:t>Situasi Informal</a:t>
            </a:r>
            <a:endParaRPr lang="en-US" sz="2400" dirty="0"/>
          </a:p>
        </p:txBody>
      </p:sp>
      <p:sp>
        <p:nvSpPr>
          <p:cNvPr id="7" name="Text 5"/>
          <p:cNvSpPr/>
          <p:nvPr/>
        </p:nvSpPr>
        <p:spPr>
          <a:xfrm>
            <a:off x="7623929" y="5017175"/>
            <a:ext cx="6150293" cy="1184434"/>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Dalam situasi informal, seperti percakapan sehari-hari, penggunaan kata nonbaku lebih umum. Ini membuat komunikasi terasa lebih santai dan alami.</a:t>
            </a:r>
            <a:endParaRPr lang="en-US" sz="1900"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8744200">
            <a:off x="12742952" y="6910714"/>
            <a:ext cx="2047295" cy="204729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3798" y="1074420"/>
            <a:ext cx="11579543" cy="771287"/>
          </a:xfrm>
          <a:prstGeom prst="rect">
            <a:avLst/>
          </a:prstGeom>
          <a:noFill/>
          <a:ln/>
        </p:spPr>
        <p:txBody>
          <a:bodyPr wrap="none" lIns="0" tIns="0" rIns="0" bIns="0" rtlCol="0" anchor="t"/>
          <a:lstStyle/>
          <a:p>
            <a:pPr marL="0" indent="0">
              <a:lnSpc>
                <a:spcPts val="6050"/>
              </a:lnSpc>
              <a:buNone/>
            </a:pPr>
            <a:r>
              <a:rPr lang="en-US" sz="4850" dirty="0">
                <a:solidFill>
                  <a:srgbClr val="F5F0F0"/>
                </a:solidFill>
                <a:latin typeface="Asar" pitchFamily="34" charset="0"/>
                <a:ea typeface="Asar" pitchFamily="34" charset="-122"/>
                <a:cs typeface="Asar" pitchFamily="34" charset="-120"/>
              </a:rPr>
              <a:t>Contoh Penggunaan Kata Baku dan Nonbaku</a:t>
            </a:r>
            <a:endParaRPr lang="en-US" sz="4850" dirty="0"/>
          </a:p>
        </p:txBody>
      </p:sp>
      <p:sp>
        <p:nvSpPr>
          <p:cNvPr id="3" name="Text 1"/>
          <p:cNvSpPr/>
          <p:nvPr/>
        </p:nvSpPr>
        <p:spPr>
          <a:xfrm>
            <a:off x="863798" y="2215872"/>
            <a:ext cx="12902803" cy="394811"/>
          </a:xfrm>
          <a:prstGeom prst="rect">
            <a:avLst/>
          </a:prstGeom>
          <a:noFill/>
          <a:ln/>
        </p:spPr>
        <p:txBody>
          <a:bodyPr wrap="non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Perhatikan beberapa contoh kata baku dan nonbaku berikut untuk memahami perbedaannya dengan lebih jelas.</a:t>
            </a:r>
            <a:endParaRPr lang="en-US" sz="1900" dirty="0"/>
          </a:p>
        </p:txBody>
      </p:sp>
      <p:sp>
        <p:nvSpPr>
          <p:cNvPr id="4" name="Shape 2"/>
          <p:cNvSpPr/>
          <p:nvPr/>
        </p:nvSpPr>
        <p:spPr>
          <a:xfrm>
            <a:off x="863798" y="2888337"/>
            <a:ext cx="12902803" cy="4266724"/>
          </a:xfrm>
          <a:prstGeom prst="roundRect">
            <a:avLst>
              <a:gd name="adj" fmla="val 2430"/>
            </a:avLst>
          </a:prstGeom>
          <a:noFill/>
          <a:ln w="15240">
            <a:solidFill>
              <a:srgbClr val="FFFFFF">
                <a:alpha val="24000"/>
              </a:srgbClr>
            </a:solidFill>
            <a:prstDash val="solid"/>
          </a:ln>
        </p:spPr>
      </p:sp>
      <p:sp>
        <p:nvSpPr>
          <p:cNvPr id="5" name="Shape 3"/>
          <p:cNvSpPr/>
          <p:nvPr/>
        </p:nvSpPr>
        <p:spPr>
          <a:xfrm>
            <a:off x="879038" y="2903577"/>
            <a:ext cx="12872323" cy="706041"/>
          </a:xfrm>
          <a:prstGeom prst="rect">
            <a:avLst/>
          </a:prstGeom>
          <a:solidFill>
            <a:srgbClr val="FFFFFF">
              <a:alpha val="4000"/>
            </a:srgbClr>
          </a:solidFill>
          <a:ln/>
        </p:spPr>
      </p:sp>
      <p:sp>
        <p:nvSpPr>
          <p:cNvPr id="6" name="Text 4"/>
          <p:cNvSpPr/>
          <p:nvPr/>
        </p:nvSpPr>
        <p:spPr>
          <a:xfrm>
            <a:off x="1125855" y="3059192"/>
            <a:ext cx="5938718" cy="394811"/>
          </a:xfrm>
          <a:prstGeom prst="rect">
            <a:avLst/>
          </a:prstGeom>
          <a:noFill/>
          <a:ln/>
        </p:spPr>
        <p:txBody>
          <a:bodyPr wrap="non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Kata Baku</a:t>
            </a:r>
            <a:endParaRPr lang="en-US" sz="1900" dirty="0"/>
          </a:p>
        </p:txBody>
      </p:sp>
      <p:sp>
        <p:nvSpPr>
          <p:cNvPr id="7" name="Text 5"/>
          <p:cNvSpPr/>
          <p:nvPr/>
        </p:nvSpPr>
        <p:spPr>
          <a:xfrm>
            <a:off x="7565827" y="3059192"/>
            <a:ext cx="5938718" cy="394811"/>
          </a:xfrm>
          <a:prstGeom prst="rect">
            <a:avLst/>
          </a:prstGeom>
          <a:noFill/>
          <a:ln/>
        </p:spPr>
        <p:txBody>
          <a:bodyPr wrap="non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Kata Nonbaku</a:t>
            </a:r>
            <a:endParaRPr lang="en-US" sz="1900" dirty="0"/>
          </a:p>
        </p:txBody>
      </p:sp>
      <p:sp>
        <p:nvSpPr>
          <p:cNvPr id="8" name="Shape 6"/>
          <p:cNvSpPr/>
          <p:nvPr/>
        </p:nvSpPr>
        <p:spPr>
          <a:xfrm>
            <a:off x="879038" y="3609618"/>
            <a:ext cx="12872323" cy="706041"/>
          </a:xfrm>
          <a:prstGeom prst="rect">
            <a:avLst/>
          </a:prstGeom>
          <a:solidFill>
            <a:srgbClr val="000000">
              <a:alpha val="4000"/>
            </a:srgbClr>
          </a:solidFill>
          <a:ln/>
        </p:spPr>
      </p:sp>
      <p:sp>
        <p:nvSpPr>
          <p:cNvPr id="9" name="Text 7"/>
          <p:cNvSpPr/>
          <p:nvPr/>
        </p:nvSpPr>
        <p:spPr>
          <a:xfrm>
            <a:off x="1125855" y="3765233"/>
            <a:ext cx="5938718" cy="394811"/>
          </a:xfrm>
          <a:prstGeom prst="rect">
            <a:avLst/>
          </a:prstGeom>
          <a:noFill/>
          <a:ln/>
        </p:spPr>
        <p:txBody>
          <a:bodyPr wrap="non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Makan</a:t>
            </a:r>
            <a:endParaRPr lang="en-US" sz="1900" dirty="0"/>
          </a:p>
        </p:txBody>
      </p:sp>
      <p:sp>
        <p:nvSpPr>
          <p:cNvPr id="10" name="Text 8"/>
          <p:cNvSpPr/>
          <p:nvPr/>
        </p:nvSpPr>
        <p:spPr>
          <a:xfrm>
            <a:off x="7565827" y="3765233"/>
            <a:ext cx="5938718" cy="394811"/>
          </a:xfrm>
          <a:prstGeom prst="rect">
            <a:avLst/>
          </a:prstGeom>
          <a:noFill/>
          <a:ln/>
        </p:spPr>
        <p:txBody>
          <a:bodyPr wrap="non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Makon</a:t>
            </a:r>
            <a:endParaRPr lang="en-US" sz="1900" dirty="0"/>
          </a:p>
        </p:txBody>
      </p:sp>
      <p:sp>
        <p:nvSpPr>
          <p:cNvPr id="11" name="Shape 9"/>
          <p:cNvSpPr/>
          <p:nvPr/>
        </p:nvSpPr>
        <p:spPr>
          <a:xfrm>
            <a:off x="879038" y="4315658"/>
            <a:ext cx="12872323" cy="706041"/>
          </a:xfrm>
          <a:prstGeom prst="rect">
            <a:avLst/>
          </a:prstGeom>
          <a:solidFill>
            <a:srgbClr val="FFFFFF">
              <a:alpha val="4000"/>
            </a:srgbClr>
          </a:solidFill>
          <a:ln/>
        </p:spPr>
      </p:sp>
      <p:sp>
        <p:nvSpPr>
          <p:cNvPr id="12" name="Text 10"/>
          <p:cNvSpPr/>
          <p:nvPr/>
        </p:nvSpPr>
        <p:spPr>
          <a:xfrm>
            <a:off x="1125855" y="4471273"/>
            <a:ext cx="5938718" cy="394811"/>
          </a:xfrm>
          <a:prstGeom prst="rect">
            <a:avLst/>
          </a:prstGeom>
          <a:noFill/>
          <a:ln/>
        </p:spPr>
        <p:txBody>
          <a:bodyPr wrap="non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Minum</a:t>
            </a:r>
            <a:endParaRPr lang="en-US" sz="1900" dirty="0"/>
          </a:p>
        </p:txBody>
      </p:sp>
      <p:sp>
        <p:nvSpPr>
          <p:cNvPr id="13" name="Text 11"/>
          <p:cNvSpPr/>
          <p:nvPr/>
        </p:nvSpPr>
        <p:spPr>
          <a:xfrm>
            <a:off x="7565827" y="4471273"/>
            <a:ext cx="5938718" cy="394811"/>
          </a:xfrm>
          <a:prstGeom prst="rect">
            <a:avLst/>
          </a:prstGeom>
          <a:noFill/>
          <a:ln/>
        </p:spPr>
        <p:txBody>
          <a:bodyPr wrap="non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Num</a:t>
            </a:r>
            <a:endParaRPr lang="en-US" sz="1900" dirty="0"/>
          </a:p>
        </p:txBody>
      </p:sp>
      <p:sp>
        <p:nvSpPr>
          <p:cNvPr id="14" name="Shape 12"/>
          <p:cNvSpPr/>
          <p:nvPr/>
        </p:nvSpPr>
        <p:spPr>
          <a:xfrm>
            <a:off x="879038" y="5021699"/>
            <a:ext cx="12872323" cy="706041"/>
          </a:xfrm>
          <a:prstGeom prst="rect">
            <a:avLst/>
          </a:prstGeom>
          <a:solidFill>
            <a:srgbClr val="000000">
              <a:alpha val="4000"/>
            </a:srgbClr>
          </a:solidFill>
          <a:ln/>
        </p:spPr>
      </p:sp>
      <p:sp>
        <p:nvSpPr>
          <p:cNvPr id="15" name="Text 13"/>
          <p:cNvSpPr/>
          <p:nvPr/>
        </p:nvSpPr>
        <p:spPr>
          <a:xfrm>
            <a:off x="1125855" y="5177314"/>
            <a:ext cx="5938718" cy="394811"/>
          </a:xfrm>
          <a:prstGeom prst="rect">
            <a:avLst/>
          </a:prstGeom>
          <a:noFill/>
          <a:ln/>
        </p:spPr>
        <p:txBody>
          <a:bodyPr wrap="non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Sekolah</a:t>
            </a:r>
            <a:endParaRPr lang="en-US" sz="1900" dirty="0"/>
          </a:p>
        </p:txBody>
      </p:sp>
      <p:sp>
        <p:nvSpPr>
          <p:cNvPr id="16" name="Text 14"/>
          <p:cNvSpPr/>
          <p:nvPr/>
        </p:nvSpPr>
        <p:spPr>
          <a:xfrm>
            <a:off x="7565827" y="5177314"/>
            <a:ext cx="5938718" cy="394811"/>
          </a:xfrm>
          <a:prstGeom prst="rect">
            <a:avLst/>
          </a:prstGeom>
          <a:noFill/>
          <a:ln/>
        </p:spPr>
        <p:txBody>
          <a:bodyPr wrap="non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Sekolah</a:t>
            </a:r>
            <a:endParaRPr lang="en-US" sz="1900" dirty="0"/>
          </a:p>
        </p:txBody>
      </p:sp>
      <p:sp>
        <p:nvSpPr>
          <p:cNvPr id="17" name="Shape 15"/>
          <p:cNvSpPr/>
          <p:nvPr/>
        </p:nvSpPr>
        <p:spPr>
          <a:xfrm>
            <a:off x="879038" y="5727740"/>
            <a:ext cx="12872323" cy="706041"/>
          </a:xfrm>
          <a:prstGeom prst="rect">
            <a:avLst/>
          </a:prstGeom>
          <a:solidFill>
            <a:srgbClr val="FFFFFF">
              <a:alpha val="4000"/>
            </a:srgbClr>
          </a:solidFill>
          <a:ln/>
        </p:spPr>
      </p:sp>
      <p:sp>
        <p:nvSpPr>
          <p:cNvPr id="18" name="Text 16"/>
          <p:cNvSpPr/>
          <p:nvPr/>
        </p:nvSpPr>
        <p:spPr>
          <a:xfrm>
            <a:off x="1125855" y="5883354"/>
            <a:ext cx="5938718" cy="394811"/>
          </a:xfrm>
          <a:prstGeom prst="rect">
            <a:avLst/>
          </a:prstGeom>
          <a:noFill/>
          <a:ln/>
        </p:spPr>
        <p:txBody>
          <a:bodyPr wrap="non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Tulis</a:t>
            </a:r>
            <a:endParaRPr lang="en-US" sz="1900" dirty="0"/>
          </a:p>
        </p:txBody>
      </p:sp>
      <p:sp>
        <p:nvSpPr>
          <p:cNvPr id="19" name="Text 17"/>
          <p:cNvSpPr/>
          <p:nvPr/>
        </p:nvSpPr>
        <p:spPr>
          <a:xfrm>
            <a:off x="7565827" y="5883354"/>
            <a:ext cx="5938718" cy="394811"/>
          </a:xfrm>
          <a:prstGeom prst="rect">
            <a:avLst/>
          </a:prstGeom>
          <a:noFill/>
          <a:ln/>
        </p:spPr>
        <p:txBody>
          <a:bodyPr wrap="non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Nulis</a:t>
            </a:r>
            <a:endParaRPr lang="en-US" sz="1900" dirty="0"/>
          </a:p>
        </p:txBody>
      </p:sp>
      <p:sp>
        <p:nvSpPr>
          <p:cNvPr id="20" name="Shape 18"/>
          <p:cNvSpPr/>
          <p:nvPr/>
        </p:nvSpPr>
        <p:spPr>
          <a:xfrm>
            <a:off x="879038" y="6433780"/>
            <a:ext cx="12872323" cy="706041"/>
          </a:xfrm>
          <a:prstGeom prst="rect">
            <a:avLst/>
          </a:prstGeom>
          <a:solidFill>
            <a:srgbClr val="000000">
              <a:alpha val="4000"/>
            </a:srgbClr>
          </a:solidFill>
          <a:ln/>
        </p:spPr>
      </p:sp>
      <p:sp>
        <p:nvSpPr>
          <p:cNvPr id="21" name="Text 19"/>
          <p:cNvSpPr/>
          <p:nvPr/>
        </p:nvSpPr>
        <p:spPr>
          <a:xfrm>
            <a:off x="1125855" y="6589395"/>
            <a:ext cx="5938718" cy="394811"/>
          </a:xfrm>
          <a:prstGeom prst="rect">
            <a:avLst/>
          </a:prstGeom>
          <a:noFill/>
          <a:ln/>
        </p:spPr>
        <p:txBody>
          <a:bodyPr wrap="non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Bicara</a:t>
            </a:r>
            <a:endParaRPr lang="en-US" sz="1900" dirty="0"/>
          </a:p>
        </p:txBody>
      </p:sp>
      <p:sp>
        <p:nvSpPr>
          <p:cNvPr id="22" name="Text 20"/>
          <p:cNvSpPr/>
          <p:nvPr/>
        </p:nvSpPr>
        <p:spPr>
          <a:xfrm>
            <a:off x="7565827" y="6589395"/>
            <a:ext cx="5938718" cy="394811"/>
          </a:xfrm>
          <a:prstGeom prst="rect">
            <a:avLst/>
          </a:prstGeom>
          <a:noFill/>
          <a:ln/>
        </p:spPr>
        <p:txBody>
          <a:bodyPr wrap="non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Ngomong</a:t>
            </a:r>
            <a:endParaRPr lang="en-US" sz="1900" dirty="0"/>
          </a:p>
        </p:txBody>
      </p:sp>
      <p:pic>
        <p:nvPicPr>
          <p:cNvPr id="23" name="Picture 2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8744200">
            <a:off x="12742952" y="6910714"/>
            <a:ext cx="2047295" cy="204729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63798" y="2951798"/>
            <a:ext cx="12443936" cy="771287"/>
          </a:xfrm>
          <a:prstGeom prst="rect">
            <a:avLst/>
          </a:prstGeom>
          <a:noFill/>
          <a:ln/>
        </p:spPr>
        <p:txBody>
          <a:bodyPr wrap="none" lIns="0" tIns="0" rIns="0" bIns="0" rtlCol="0" anchor="t"/>
          <a:lstStyle/>
          <a:p>
            <a:pPr marL="0" indent="0">
              <a:lnSpc>
                <a:spcPts val="6050"/>
              </a:lnSpc>
              <a:buNone/>
            </a:pPr>
            <a:r>
              <a:rPr lang="en-US" sz="4850" dirty="0">
                <a:solidFill>
                  <a:srgbClr val="F5F0F0"/>
                </a:solidFill>
                <a:latin typeface="Asar" pitchFamily="34" charset="0"/>
                <a:ea typeface="Asar" pitchFamily="34" charset="-122"/>
                <a:cs typeface="Asar" pitchFamily="34" charset="-120"/>
              </a:rPr>
              <a:t>Pentingnya Memahami Kata Baku dan Nonbaku</a:t>
            </a:r>
            <a:endParaRPr lang="en-US" sz="4850" dirty="0"/>
          </a:p>
        </p:txBody>
      </p:sp>
      <p:sp>
        <p:nvSpPr>
          <p:cNvPr id="3" name="Text 1"/>
          <p:cNvSpPr/>
          <p:nvPr/>
        </p:nvSpPr>
        <p:spPr>
          <a:xfrm>
            <a:off x="863798" y="4093250"/>
            <a:ext cx="12902803" cy="1184434"/>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Asar" pitchFamily="34" charset="0"/>
                <a:ea typeface="Asar" pitchFamily="34" charset="-122"/>
                <a:cs typeface="Asar" pitchFamily="34" charset="-120"/>
              </a:rPr>
              <a:t>Memahami kata baku dan nonbaku sangat penting karena membantu kita berkomunikasi secara efektif dan tepat. Kata baku menunjukkan kecakapan berbahasa dan profesionalitas, sedangkan kata nonbaku membantu komunikasi menjadi lebih santai dan alami.</a:t>
            </a:r>
            <a:endParaRPr lang="en-US" sz="19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8744200">
            <a:off x="12742952" y="6910714"/>
            <a:ext cx="2047295" cy="20472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TotalTime>
  <Words>679</Words>
  <Application>Microsoft Office PowerPoint</Application>
  <PresentationFormat>Custom</PresentationFormat>
  <Paragraphs>85</Paragraphs>
  <Slides>11</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Cooper Black</vt:lpstr>
      <vt:lpstr>Arial</vt:lpstr>
      <vt:lpstr>Asar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ACER</cp:lastModifiedBy>
  <cp:revision>9</cp:revision>
  <dcterms:created xsi:type="dcterms:W3CDTF">2024-09-17T13:40:26Z</dcterms:created>
  <dcterms:modified xsi:type="dcterms:W3CDTF">2024-10-29T03:39:51Z</dcterms:modified>
</cp:coreProperties>
</file>